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3" r:id="rId3"/>
    <p:sldId id="267" r:id="rId4"/>
    <p:sldId id="290" r:id="rId5"/>
    <p:sldId id="264" r:id="rId6"/>
    <p:sldId id="301" r:id="rId7"/>
    <p:sldId id="289" r:id="rId8"/>
    <p:sldId id="269" r:id="rId9"/>
    <p:sldId id="270" r:id="rId10"/>
    <p:sldId id="268" r:id="rId11"/>
    <p:sldId id="291" r:id="rId12"/>
    <p:sldId id="293" r:id="rId13"/>
    <p:sldId id="272" r:id="rId14"/>
    <p:sldId id="273" r:id="rId15"/>
    <p:sldId id="274" r:id="rId16"/>
    <p:sldId id="275" r:id="rId17"/>
    <p:sldId id="257" r:id="rId18"/>
    <p:sldId id="285" r:id="rId19"/>
    <p:sldId id="279" r:id="rId20"/>
    <p:sldId id="280" r:id="rId21"/>
    <p:sldId id="284" r:id="rId22"/>
    <p:sldId id="298" r:id="rId23"/>
    <p:sldId id="297" r:id="rId24"/>
    <p:sldId id="302" r:id="rId25"/>
    <p:sldId id="266"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9900"/>
    <a:srgbClr val="00FF00"/>
    <a:srgbClr val="00FFFF"/>
    <a:srgbClr val="CC66FF"/>
    <a:srgbClr val="FF6600"/>
    <a:srgbClr val="660033"/>
    <a:srgbClr val="669900"/>
    <a:srgbClr val="008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35" autoAdjust="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DIOR = 1</c:v>
                </c:pt>
              </c:strCache>
            </c:strRef>
          </c:tx>
          <c:spPr>
            <a:solidFill>
              <a:srgbClr val="00FF00"/>
            </a:solidFill>
          </c:spPr>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Sheet1!$B$2:$B$8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0-EC67-4444-95A0-A58BB8A75D67}"/>
            </c:ext>
          </c:extLst>
        </c:ser>
        <c:ser>
          <c:idx val="1"/>
          <c:order val="1"/>
          <c:tx>
            <c:strRef>
              <c:f>Sheet1!$C$1</c:f>
              <c:strCache>
                <c:ptCount val="1"/>
                <c:pt idx="0">
                  <c:v>NEAL = 2</c:v>
                </c:pt>
              </c:strCache>
            </c:strRef>
          </c:tx>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Sheet1!$C$2:$C$8</c:f>
              <c:numCache>
                <c:formatCode>General</c:formatCode>
                <c:ptCount val="7"/>
                <c:pt idx="0">
                  <c:v>0</c:v>
                </c:pt>
                <c:pt idx="1">
                  <c:v>0</c:v>
                </c:pt>
                <c:pt idx="2">
                  <c:v>1</c:v>
                </c:pt>
                <c:pt idx="3">
                  <c:v>0</c:v>
                </c:pt>
                <c:pt idx="4">
                  <c:v>1</c:v>
                </c:pt>
                <c:pt idx="5">
                  <c:v>0</c:v>
                </c:pt>
                <c:pt idx="6">
                  <c:v>0</c:v>
                </c:pt>
              </c:numCache>
            </c:numRef>
          </c:val>
          <c:extLst>
            <c:ext xmlns:c16="http://schemas.microsoft.com/office/drawing/2014/chart" uri="{C3380CC4-5D6E-409C-BE32-E72D297353CC}">
              <c16:uniqueId val="{00000001-EC67-4444-95A0-A58BB8A75D67}"/>
            </c:ext>
          </c:extLst>
        </c:ser>
        <c:ser>
          <c:idx val="2"/>
          <c:order val="2"/>
          <c:tx>
            <c:strRef>
              <c:f>Sheet1!$D$1</c:f>
              <c:strCache>
                <c:ptCount val="1"/>
                <c:pt idx="0">
                  <c:v>CHPE = 7</c:v>
                </c:pt>
              </c:strCache>
            </c:strRef>
          </c:tx>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Sheet1!$D$2:$D$8</c:f>
              <c:numCache>
                <c:formatCode>General</c:formatCode>
                <c:ptCount val="7"/>
                <c:pt idx="0">
                  <c:v>0</c:v>
                </c:pt>
                <c:pt idx="1">
                  <c:v>0</c:v>
                </c:pt>
                <c:pt idx="2">
                  <c:v>0</c:v>
                </c:pt>
                <c:pt idx="3">
                  <c:v>7</c:v>
                </c:pt>
                <c:pt idx="4">
                  <c:v>0</c:v>
                </c:pt>
                <c:pt idx="5">
                  <c:v>0</c:v>
                </c:pt>
                <c:pt idx="6">
                  <c:v>0</c:v>
                </c:pt>
              </c:numCache>
            </c:numRef>
          </c:val>
          <c:extLst>
            <c:ext xmlns:c16="http://schemas.microsoft.com/office/drawing/2014/chart" uri="{C3380CC4-5D6E-409C-BE32-E72D297353CC}">
              <c16:uniqueId val="{00000002-EC67-4444-95A0-A58BB8A75D67}"/>
            </c:ext>
          </c:extLst>
        </c:ser>
        <c:ser>
          <c:idx val="3"/>
          <c:order val="3"/>
          <c:tx>
            <c:strRef>
              <c:f>Sheet1!$E$1</c:f>
              <c:strCache>
                <c:ptCount val="1"/>
                <c:pt idx="0">
                  <c:v>PEAM = 11</c:v>
                </c:pt>
              </c:strCache>
            </c:strRef>
          </c:tx>
          <c:spPr>
            <a:solidFill>
              <a:srgbClr val="FFFF00"/>
            </a:solidFill>
          </c:spPr>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Sheet1!$E$2:$E$8</c:f>
              <c:numCache>
                <c:formatCode>General</c:formatCode>
                <c:ptCount val="7"/>
                <c:pt idx="0">
                  <c:v>0</c:v>
                </c:pt>
                <c:pt idx="1">
                  <c:v>0</c:v>
                </c:pt>
                <c:pt idx="2">
                  <c:v>2</c:v>
                </c:pt>
                <c:pt idx="3">
                  <c:v>8</c:v>
                </c:pt>
                <c:pt idx="4">
                  <c:v>0</c:v>
                </c:pt>
                <c:pt idx="5">
                  <c:v>0</c:v>
                </c:pt>
                <c:pt idx="6">
                  <c:v>1</c:v>
                </c:pt>
              </c:numCache>
            </c:numRef>
          </c:val>
          <c:extLst>
            <c:ext xmlns:c16="http://schemas.microsoft.com/office/drawing/2014/chart" uri="{C3380CC4-5D6E-409C-BE32-E72D297353CC}">
              <c16:uniqueId val="{00000003-EC67-4444-95A0-A58BB8A75D67}"/>
            </c:ext>
          </c:extLst>
        </c:ser>
        <c:ser>
          <c:idx val="4"/>
          <c:order val="4"/>
          <c:tx>
            <c:strRef>
              <c:f>Sheet1!$F$1</c:f>
              <c:strCache>
                <c:ptCount val="1"/>
                <c:pt idx="0">
                  <c:v>DIME = 21</c:v>
                </c:pt>
              </c:strCache>
            </c:strRef>
          </c:tx>
          <c:spPr>
            <a:solidFill>
              <a:srgbClr val="00FFFF"/>
            </a:solidFill>
          </c:spPr>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Sheet1!$F$2:$F$8</c:f>
              <c:numCache>
                <c:formatCode>General</c:formatCode>
                <c:ptCount val="7"/>
                <c:pt idx="0">
                  <c:v>2</c:v>
                </c:pt>
                <c:pt idx="1">
                  <c:v>0</c:v>
                </c:pt>
                <c:pt idx="2">
                  <c:v>0</c:v>
                </c:pt>
                <c:pt idx="3">
                  <c:v>3</c:v>
                </c:pt>
                <c:pt idx="4">
                  <c:v>2</c:v>
                </c:pt>
                <c:pt idx="5">
                  <c:v>10</c:v>
                </c:pt>
                <c:pt idx="6">
                  <c:v>4</c:v>
                </c:pt>
              </c:numCache>
            </c:numRef>
          </c:val>
          <c:extLst>
            <c:ext xmlns:c16="http://schemas.microsoft.com/office/drawing/2014/chart" uri="{C3380CC4-5D6E-409C-BE32-E72D297353CC}">
              <c16:uniqueId val="{00000004-EC67-4444-95A0-A58BB8A75D67}"/>
            </c:ext>
          </c:extLst>
        </c:ser>
        <c:ser>
          <c:idx val="5"/>
          <c:order val="5"/>
          <c:tx>
            <c:strRef>
              <c:f>Sheet1!$G$1</c:f>
              <c:strCache>
                <c:ptCount val="1"/>
                <c:pt idx="0">
                  <c:v>PEBO = 27</c:v>
                </c:pt>
              </c:strCache>
            </c:strRef>
          </c:tx>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Sheet1!$G$2:$G$8</c:f>
              <c:numCache>
                <c:formatCode>General</c:formatCode>
                <c:ptCount val="7"/>
                <c:pt idx="0">
                  <c:v>0</c:v>
                </c:pt>
                <c:pt idx="1">
                  <c:v>0</c:v>
                </c:pt>
                <c:pt idx="2">
                  <c:v>0</c:v>
                </c:pt>
                <c:pt idx="3">
                  <c:v>22</c:v>
                </c:pt>
                <c:pt idx="4">
                  <c:v>2</c:v>
                </c:pt>
                <c:pt idx="5">
                  <c:v>1</c:v>
                </c:pt>
                <c:pt idx="6">
                  <c:v>2</c:v>
                </c:pt>
              </c:numCache>
            </c:numRef>
          </c:val>
          <c:extLst>
            <c:ext xmlns:c16="http://schemas.microsoft.com/office/drawing/2014/chart" uri="{C3380CC4-5D6E-409C-BE32-E72D297353CC}">
              <c16:uniqueId val="{00000005-EC67-4444-95A0-A58BB8A75D67}"/>
            </c:ext>
          </c:extLst>
        </c:ser>
        <c:ser>
          <c:idx val="6"/>
          <c:order val="6"/>
          <c:tx>
            <c:strRef>
              <c:f>Sheet1!$H$1</c:f>
              <c:strCache>
                <c:ptCount val="1"/>
                <c:pt idx="0">
                  <c:v>PEMA = 52</c:v>
                </c:pt>
              </c:strCache>
            </c:strRef>
          </c:tx>
          <c:spPr>
            <a:solidFill>
              <a:srgbClr val="00B050"/>
            </a:solidFill>
          </c:spPr>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Sheet1!$H$2:$H$8</c:f>
              <c:numCache>
                <c:formatCode>General</c:formatCode>
                <c:ptCount val="7"/>
                <c:pt idx="0">
                  <c:v>2</c:v>
                </c:pt>
                <c:pt idx="1">
                  <c:v>2</c:v>
                </c:pt>
                <c:pt idx="2">
                  <c:v>0</c:v>
                </c:pt>
                <c:pt idx="3">
                  <c:v>32</c:v>
                </c:pt>
                <c:pt idx="4">
                  <c:v>7</c:v>
                </c:pt>
                <c:pt idx="5">
                  <c:v>1</c:v>
                </c:pt>
                <c:pt idx="6">
                  <c:v>8</c:v>
                </c:pt>
              </c:numCache>
            </c:numRef>
          </c:val>
          <c:extLst>
            <c:ext xmlns:c16="http://schemas.microsoft.com/office/drawing/2014/chart" uri="{C3380CC4-5D6E-409C-BE32-E72D297353CC}">
              <c16:uniqueId val="{00000006-EC67-4444-95A0-A58BB8A75D67}"/>
            </c:ext>
          </c:extLst>
        </c:ser>
        <c:ser>
          <c:idx val="7"/>
          <c:order val="7"/>
          <c:tx>
            <c:strRef>
              <c:f>Sheet1!$I$1</c:f>
              <c:strCache>
                <c:ptCount val="1"/>
                <c:pt idx="0">
                  <c:v>AMHA = 1</c:v>
                </c:pt>
              </c:strCache>
            </c:strRef>
          </c:tx>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Sheet1!$I$2:$I$8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7-EC67-4444-95A0-A58BB8A75D67}"/>
            </c:ext>
          </c:extLst>
        </c:ser>
        <c:ser>
          <c:idx val="8"/>
          <c:order val="8"/>
          <c:tx>
            <c:strRef>
              <c:f>Sheet1!$J$1</c:f>
              <c:strCache>
                <c:ptCount val="1"/>
                <c:pt idx="0">
                  <c:v>PECR =  1</c:v>
                </c:pt>
              </c:strCache>
            </c:strRef>
          </c:tx>
          <c:invertIfNegative val="0"/>
          <c:cat>
            <c:numRef>
              <c:f>Sheet1!$A$2:$A$8</c:f>
              <c:numCache>
                <c:formatCode>General</c:formatCode>
                <c:ptCount val="7"/>
                <c:pt idx="0">
                  <c:v>2008</c:v>
                </c:pt>
                <c:pt idx="1">
                  <c:v>2009</c:v>
                </c:pt>
                <c:pt idx="2">
                  <c:v>2010</c:v>
                </c:pt>
                <c:pt idx="3">
                  <c:v>2011</c:v>
                </c:pt>
                <c:pt idx="4">
                  <c:v>2012</c:v>
                </c:pt>
                <c:pt idx="5">
                  <c:v>2016</c:v>
                </c:pt>
                <c:pt idx="6">
                  <c:v>2019</c:v>
                </c:pt>
              </c:numCache>
            </c:numRef>
          </c:cat>
          <c:val>
            <c:numRef>
              <c:f>Sheet1!$J$2:$J$8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1-F45D-4915-84A5-32D7BC3D0151}"/>
            </c:ext>
          </c:extLst>
        </c:ser>
        <c:dLbls>
          <c:showLegendKey val="0"/>
          <c:showVal val="0"/>
          <c:showCatName val="0"/>
          <c:showSerName val="0"/>
          <c:showPercent val="0"/>
          <c:showBubbleSize val="0"/>
        </c:dLbls>
        <c:gapWidth val="150"/>
        <c:overlap val="100"/>
        <c:axId val="198013312"/>
        <c:axId val="198014848"/>
      </c:barChart>
      <c:catAx>
        <c:axId val="198013312"/>
        <c:scaling>
          <c:orientation val="minMax"/>
        </c:scaling>
        <c:delete val="0"/>
        <c:axPos val="b"/>
        <c:numFmt formatCode="General" sourceLinked="1"/>
        <c:majorTickMark val="out"/>
        <c:minorTickMark val="none"/>
        <c:tickLblPos val="nextTo"/>
        <c:crossAx val="198014848"/>
        <c:crosses val="autoZero"/>
        <c:auto val="1"/>
        <c:lblAlgn val="ctr"/>
        <c:lblOffset val="100"/>
        <c:noMultiLvlLbl val="0"/>
      </c:catAx>
      <c:valAx>
        <c:axId val="198014848"/>
        <c:scaling>
          <c:orientation val="minMax"/>
        </c:scaling>
        <c:delete val="0"/>
        <c:axPos val="l"/>
        <c:majorGridlines/>
        <c:numFmt formatCode="General" sourceLinked="1"/>
        <c:majorTickMark val="out"/>
        <c:minorTickMark val="none"/>
        <c:tickLblPos val="nextTo"/>
        <c:crossAx val="198013312"/>
        <c:crosses val="autoZero"/>
        <c:crossBetween val="between"/>
      </c:valAx>
    </c:plotArea>
    <c:legend>
      <c:legendPos val="r"/>
      <c:layout>
        <c:manualLayout>
          <c:xMode val="edge"/>
          <c:yMode val="edge"/>
          <c:x val="0.60536181332596595"/>
          <c:y val="0"/>
          <c:w val="0.39463818667403416"/>
          <c:h val="0.6906783618959395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view3D>
      <c:rotX val="15"/>
      <c:rotY val="20"/>
      <c:rAngAx val="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Total # Bird Species</c:v>
                </c:pt>
              </c:strCache>
            </c:strRef>
          </c:tx>
          <c:spPr>
            <a:solidFill>
              <a:srgbClr val="00FFFF"/>
            </a:solidFill>
          </c:spPr>
          <c:invertIfNegative val="0"/>
          <c:cat>
            <c:numRef>
              <c:f>Sheet1!$A$2</c:f>
              <c:numCache>
                <c:formatCode>General</c:formatCode>
                <c:ptCount val="1"/>
                <c:pt idx="0">
                  <c:v>2018</c:v>
                </c:pt>
              </c:numCache>
            </c:numRef>
          </c:cat>
          <c:val>
            <c:numRef>
              <c:f>Sheet1!$B$2</c:f>
              <c:numCache>
                <c:formatCode>General</c:formatCode>
                <c:ptCount val="1"/>
                <c:pt idx="0">
                  <c:v>120</c:v>
                </c:pt>
              </c:numCache>
            </c:numRef>
          </c:val>
          <c:extLst>
            <c:ext xmlns:c16="http://schemas.microsoft.com/office/drawing/2014/chart" uri="{C3380CC4-5D6E-409C-BE32-E72D297353CC}">
              <c16:uniqueId val="{00000000-E9BB-4FB1-BBE8-71037EAEAE0C}"/>
            </c:ext>
          </c:extLst>
        </c:ser>
        <c:ser>
          <c:idx val="1"/>
          <c:order val="1"/>
          <c:tx>
            <c:strRef>
              <c:f>Sheet1!$C$1</c:f>
              <c:strCache>
                <c:ptCount val="1"/>
                <c:pt idx="0">
                  <c:v>Resident Species</c:v>
                </c:pt>
              </c:strCache>
            </c:strRef>
          </c:tx>
          <c:spPr>
            <a:solidFill>
              <a:schemeClr val="accent2">
                <a:lumMod val="50000"/>
              </a:schemeClr>
            </a:solidFill>
            <a:ln>
              <a:solidFill>
                <a:srgbClr val="00FFFF"/>
              </a:solidFill>
            </a:ln>
          </c:spPr>
          <c:invertIfNegative val="0"/>
          <c:cat>
            <c:numRef>
              <c:f>Sheet1!$A$2</c:f>
              <c:numCache>
                <c:formatCode>General</c:formatCode>
                <c:ptCount val="1"/>
                <c:pt idx="0">
                  <c:v>2018</c:v>
                </c:pt>
              </c:numCache>
            </c:numRef>
          </c:cat>
          <c:val>
            <c:numRef>
              <c:f>Sheet1!$C$2</c:f>
              <c:numCache>
                <c:formatCode>General</c:formatCode>
                <c:ptCount val="1"/>
                <c:pt idx="0">
                  <c:v>19</c:v>
                </c:pt>
              </c:numCache>
            </c:numRef>
          </c:val>
          <c:extLst>
            <c:ext xmlns:c16="http://schemas.microsoft.com/office/drawing/2014/chart" uri="{C3380CC4-5D6E-409C-BE32-E72D297353CC}">
              <c16:uniqueId val="{00000001-E9BB-4FB1-BBE8-71037EAEAE0C}"/>
            </c:ext>
          </c:extLst>
        </c:ser>
        <c:ser>
          <c:idx val="2"/>
          <c:order val="2"/>
          <c:tx>
            <c:strRef>
              <c:f>Sheet1!$D$1</c:f>
              <c:strCache>
                <c:ptCount val="1"/>
                <c:pt idx="0">
                  <c:v>Migratory Species (35 in Breeding Status = a Gain of 13 from 2017)</c:v>
                </c:pt>
              </c:strCache>
            </c:strRef>
          </c:tx>
          <c:spPr>
            <a:solidFill>
              <a:srgbClr val="FF6600"/>
            </a:solidFill>
            <a:ln>
              <a:solidFill>
                <a:srgbClr val="FFC000"/>
              </a:solidFill>
            </a:ln>
          </c:spPr>
          <c:invertIfNegative val="0"/>
          <c:cat>
            <c:numRef>
              <c:f>Sheet1!$A$2</c:f>
              <c:numCache>
                <c:formatCode>General</c:formatCode>
                <c:ptCount val="1"/>
                <c:pt idx="0">
                  <c:v>2018</c:v>
                </c:pt>
              </c:numCache>
            </c:numRef>
          </c:cat>
          <c:val>
            <c:numRef>
              <c:f>Sheet1!$D$2</c:f>
              <c:numCache>
                <c:formatCode>General</c:formatCode>
                <c:ptCount val="1"/>
                <c:pt idx="0">
                  <c:v>101</c:v>
                </c:pt>
              </c:numCache>
            </c:numRef>
          </c:val>
          <c:extLst>
            <c:ext xmlns:c16="http://schemas.microsoft.com/office/drawing/2014/chart" uri="{C3380CC4-5D6E-409C-BE32-E72D297353CC}">
              <c16:uniqueId val="{00000002-E9BB-4FB1-BBE8-71037EAEAE0C}"/>
            </c:ext>
          </c:extLst>
        </c:ser>
        <c:ser>
          <c:idx val="3"/>
          <c:order val="3"/>
          <c:tx>
            <c:strRef>
              <c:f>Sheet1!$E$1</c:f>
              <c:strCache>
                <c:ptCount val="1"/>
                <c:pt idx="0">
                  <c:v>Accidental</c:v>
                </c:pt>
              </c:strCache>
            </c:strRef>
          </c:tx>
          <c:spPr>
            <a:solidFill>
              <a:srgbClr val="00B050"/>
            </a:solidFill>
          </c:spPr>
          <c:invertIfNegative val="0"/>
          <c:cat>
            <c:numRef>
              <c:f>Sheet1!$A$2</c:f>
              <c:numCache>
                <c:formatCode>General</c:formatCode>
                <c:ptCount val="1"/>
                <c:pt idx="0">
                  <c:v>2018</c:v>
                </c:pt>
              </c:numCache>
            </c:numRef>
          </c:cat>
          <c:val>
            <c:numRef>
              <c:f>Sheet1!$E$2</c:f>
              <c:numCache>
                <c:formatCode>General</c:formatCode>
                <c:ptCount val="1"/>
                <c:pt idx="0">
                  <c:v>17</c:v>
                </c:pt>
              </c:numCache>
            </c:numRef>
          </c:val>
          <c:extLst>
            <c:ext xmlns:c16="http://schemas.microsoft.com/office/drawing/2014/chart" uri="{C3380CC4-5D6E-409C-BE32-E72D297353CC}">
              <c16:uniqueId val="{00000003-E9BB-4FB1-BBE8-71037EAEAE0C}"/>
            </c:ext>
          </c:extLst>
        </c:ser>
        <c:ser>
          <c:idx val="4"/>
          <c:order val="4"/>
          <c:tx>
            <c:strRef>
              <c:f>Sheet1!$F$1</c:f>
              <c:strCache>
                <c:ptCount val="1"/>
                <c:pt idx="0">
                  <c:v>Infrequent</c:v>
                </c:pt>
              </c:strCache>
            </c:strRef>
          </c:tx>
          <c:spPr>
            <a:solidFill>
              <a:srgbClr val="0000FF"/>
            </a:solidFill>
          </c:spPr>
          <c:invertIfNegative val="0"/>
          <c:cat>
            <c:numRef>
              <c:f>Sheet1!$A$2</c:f>
              <c:numCache>
                <c:formatCode>General</c:formatCode>
                <c:ptCount val="1"/>
                <c:pt idx="0">
                  <c:v>2018</c:v>
                </c:pt>
              </c:numCache>
            </c:numRef>
          </c:cat>
          <c:val>
            <c:numRef>
              <c:f>Sheet1!$F$2</c:f>
              <c:numCache>
                <c:formatCode>General</c:formatCode>
                <c:ptCount val="1"/>
                <c:pt idx="0">
                  <c:v>9</c:v>
                </c:pt>
              </c:numCache>
            </c:numRef>
          </c:val>
          <c:extLst>
            <c:ext xmlns:c16="http://schemas.microsoft.com/office/drawing/2014/chart" uri="{C3380CC4-5D6E-409C-BE32-E72D297353CC}">
              <c16:uniqueId val="{00000004-E9BB-4FB1-BBE8-71037EAEAE0C}"/>
            </c:ext>
          </c:extLst>
        </c:ser>
        <c:ser>
          <c:idx val="5"/>
          <c:order val="5"/>
          <c:tx>
            <c:strRef>
              <c:f>Sheet1!$G$1</c:f>
              <c:strCache>
                <c:ptCount val="1"/>
                <c:pt idx="0">
                  <c:v>Range Ext or Outside of Migratory Path</c:v>
                </c:pt>
              </c:strCache>
            </c:strRef>
          </c:tx>
          <c:spPr>
            <a:solidFill>
              <a:srgbClr val="FFC000"/>
            </a:solidFill>
          </c:spPr>
          <c:invertIfNegative val="0"/>
          <c:cat>
            <c:numRef>
              <c:f>Sheet1!$A$2</c:f>
              <c:numCache>
                <c:formatCode>General</c:formatCode>
                <c:ptCount val="1"/>
                <c:pt idx="0">
                  <c:v>2018</c:v>
                </c:pt>
              </c:numCache>
            </c:numRef>
          </c:cat>
          <c:val>
            <c:numRef>
              <c:f>Sheet1!$G$2</c:f>
              <c:numCache>
                <c:formatCode>General</c:formatCode>
                <c:ptCount val="1"/>
                <c:pt idx="0">
                  <c:v>8</c:v>
                </c:pt>
              </c:numCache>
            </c:numRef>
          </c:val>
          <c:extLst>
            <c:ext xmlns:c16="http://schemas.microsoft.com/office/drawing/2014/chart" uri="{C3380CC4-5D6E-409C-BE32-E72D297353CC}">
              <c16:uniqueId val="{00000005-E9BB-4FB1-BBE8-71037EAEAE0C}"/>
            </c:ext>
          </c:extLst>
        </c:ser>
        <c:ser>
          <c:idx val="6"/>
          <c:order val="6"/>
          <c:tx>
            <c:strRef>
              <c:f>Sheet1!$H$1</c:f>
              <c:strCache>
                <c:ptCount val="1"/>
                <c:pt idx="0">
                  <c:v>Declining</c:v>
                </c:pt>
              </c:strCache>
            </c:strRef>
          </c:tx>
          <c:spPr>
            <a:solidFill>
              <a:srgbClr val="CC66FF"/>
            </a:solidFill>
          </c:spPr>
          <c:invertIfNegative val="0"/>
          <c:cat>
            <c:numRef>
              <c:f>Sheet1!$A$2</c:f>
              <c:numCache>
                <c:formatCode>General</c:formatCode>
                <c:ptCount val="1"/>
                <c:pt idx="0">
                  <c:v>2018</c:v>
                </c:pt>
              </c:numCache>
            </c:numRef>
          </c:cat>
          <c:val>
            <c:numRef>
              <c:f>Sheet1!$H$2</c:f>
              <c:numCache>
                <c:formatCode>General</c:formatCode>
                <c:ptCount val="1"/>
                <c:pt idx="0">
                  <c:v>2</c:v>
                </c:pt>
              </c:numCache>
            </c:numRef>
          </c:val>
          <c:extLst>
            <c:ext xmlns:c16="http://schemas.microsoft.com/office/drawing/2014/chart" uri="{C3380CC4-5D6E-409C-BE32-E72D297353CC}">
              <c16:uniqueId val="{00000006-E9BB-4FB1-BBE8-71037EAEAE0C}"/>
            </c:ext>
          </c:extLst>
        </c:ser>
        <c:ser>
          <c:idx val="7"/>
          <c:order val="7"/>
          <c:tx>
            <c:strRef>
              <c:f>Sheet1!$I$1</c:f>
              <c:strCache>
                <c:ptCount val="1"/>
                <c:pt idx="0">
                  <c:v>Invasive/Parasitic</c:v>
                </c:pt>
              </c:strCache>
            </c:strRef>
          </c:tx>
          <c:spPr>
            <a:solidFill>
              <a:srgbClr val="FF0000"/>
            </a:solidFill>
          </c:spPr>
          <c:invertIfNegative val="0"/>
          <c:cat>
            <c:numRef>
              <c:f>Sheet1!$A$2</c:f>
              <c:numCache>
                <c:formatCode>General</c:formatCode>
                <c:ptCount val="1"/>
                <c:pt idx="0">
                  <c:v>2018</c:v>
                </c:pt>
              </c:numCache>
            </c:numRef>
          </c:cat>
          <c:val>
            <c:numRef>
              <c:f>Sheet1!$I$2</c:f>
              <c:numCache>
                <c:formatCode>General</c:formatCode>
                <c:ptCount val="1"/>
                <c:pt idx="0">
                  <c:v>3</c:v>
                </c:pt>
              </c:numCache>
            </c:numRef>
          </c:val>
          <c:extLst>
            <c:ext xmlns:c16="http://schemas.microsoft.com/office/drawing/2014/chart" uri="{C3380CC4-5D6E-409C-BE32-E72D297353CC}">
              <c16:uniqueId val="{00000007-E9BB-4FB1-BBE8-71037EAEAE0C}"/>
            </c:ext>
          </c:extLst>
        </c:ser>
        <c:dLbls>
          <c:showLegendKey val="0"/>
          <c:showVal val="0"/>
          <c:showCatName val="0"/>
          <c:showSerName val="0"/>
          <c:showPercent val="0"/>
          <c:showBubbleSize val="0"/>
        </c:dLbls>
        <c:gapWidth val="150"/>
        <c:shape val="cylinder"/>
        <c:axId val="87093632"/>
        <c:axId val="87087744"/>
        <c:axId val="0"/>
      </c:bar3DChart>
      <c:valAx>
        <c:axId val="87087744"/>
        <c:scaling>
          <c:orientation val="minMax"/>
        </c:scaling>
        <c:delete val="0"/>
        <c:axPos val="l"/>
        <c:majorGridlines/>
        <c:numFmt formatCode="General" sourceLinked="1"/>
        <c:majorTickMark val="out"/>
        <c:minorTickMark val="none"/>
        <c:tickLblPos val="nextTo"/>
        <c:crossAx val="87093632"/>
        <c:crosses val="autoZero"/>
        <c:crossBetween val="between"/>
      </c:valAx>
      <c:catAx>
        <c:axId val="87093632"/>
        <c:scaling>
          <c:orientation val="minMax"/>
        </c:scaling>
        <c:delete val="0"/>
        <c:axPos val="b"/>
        <c:numFmt formatCode="General" sourceLinked="1"/>
        <c:majorTickMark val="out"/>
        <c:minorTickMark val="none"/>
        <c:tickLblPos val="nextTo"/>
        <c:crossAx val="87087744"/>
        <c:crosses val="autoZero"/>
        <c:auto val="1"/>
        <c:lblAlgn val="ctr"/>
        <c:lblOffset val="100"/>
        <c:noMultiLvlLbl val="0"/>
      </c:catAx>
    </c:plotArea>
    <c:legend>
      <c:legendPos val="r"/>
      <c:layout>
        <c:manualLayout>
          <c:xMode val="edge"/>
          <c:yMode val="edge"/>
          <c:x val="0.6204986876640427"/>
          <c:y val="1.4149138891885103E-2"/>
          <c:w val="0.37950131233595835"/>
          <c:h val="0.98585080274056669"/>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view3D>
      <c:rotX val="15"/>
      <c:rotY val="20"/>
      <c:rAngAx val="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2005 (70 species)</c:v>
                </c:pt>
              </c:strCache>
            </c:strRef>
          </c:tx>
          <c:spPr>
            <a:solidFill>
              <a:srgbClr val="00FFFF"/>
            </a:solidFill>
          </c:spPr>
          <c:invertIfNegative val="0"/>
          <c:cat>
            <c:strRef>
              <c:f>Sheet1!$A$2</c:f>
              <c:strCache>
                <c:ptCount val="1"/>
                <c:pt idx="0">
                  <c:v>NEW SPECIES ADDED AFTER 2004 = 50 or a 42% Increase over 13 Years</c:v>
                </c:pt>
              </c:strCache>
            </c:strRef>
          </c:cat>
          <c:val>
            <c:numRef>
              <c:f>Sheet1!$B$2</c:f>
              <c:numCache>
                <c:formatCode>General</c:formatCode>
                <c:ptCount val="1"/>
                <c:pt idx="0">
                  <c:v>5</c:v>
                </c:pt>
              </c:numCache>
            </c:numRef>
          </c:val>
          <c:extLst>
            <c:ext xmlns:c16="http://schemas.microsoft.com/office/drawing/2014/chart" uri="{C3380CC4-5D6E-409C-BE32-E72D297353CC}">
              <c16:uniqueId val="{00000000-02A6-4898-8DA6-26124480CA1D}"/>
            </c:ext>
          </c:extLst>
        </c:ser>
        <c:ser>
          <c:idx val="1"/>
          <c:order val="1"/>
          <c:tx>
            <c:strRef>
              <c:f>Sheet1!$C$1</c:f>
              <c:strCache>
                <c:ptCount val="1"/>
                <c:pt idx="0">
                  <c:v>2007</c:v>
                </c:pt>
              </c:strCache>
            </c:strRef>
          </c:tx>
          <c:spPr>
            <a:solidFill>
              <a:srgbClr val="FF0000"/>
            </a:solidFill>
            <a:ln>
              <a:solidFill>
                <a:srgbClr val="00FFFF"/>
              </a:solidFill>
            </a:ln>
          </c:spPr>
          <c:invertIfNegative val="0"/>
          <c:cat>
            <c:strRef>
              <c:f>Sheet1!$A$2</c:f>
              <c:strCache>
                <c:ptCount val="1"/>
                <c:pt idx="0">
                  <c:v>NEW SPECIES ADDED AFTER 2004 = 50 or a 42% Increase over 13 Years</c:v>
                </c:pt>
              </c:strCache>
            </c:strRef>
          </c:cat>
          <c:val>
            <c:numRef>
              <c:f>Sheet1!$C$2</c:f>
              <c:numCache>
                <c:formatCode>General</c:formatCode>
                <c:ptCount val="1"/>
                <c:pt idx="0">
                  <c:v>2</c:v>
                </c:pt>
              </c:numCache>
            </c:numRef>
          </c:val>
          <c:extLst>
            <c:ext xmlns:c16="http://schemas.microsoft.com/office/drawing/2014/chart" uri="{C3380CC4-5D6E-409C-BE32-E72D297353CC}">
              <c16:uniqueId val="{00000001-02A6-4898-8DA6-26124480CA1D}"/>
            </c:ext>
          </c:extLst>
        </c:ser>
        <c:ser>
          <c:idx val="2"/>
          <c:order val="2"/>
          <c:tx>
            <c:strRef>
              <c:f>Sheet1!$D$1</c:f>
              <c:strCache>
                <c:ptCount val="1"/>
                <c:pt idx="0">
                  <c:v>2008</c:v>
                </c:pt>
              </c:strCache>
            </c:strRef>
          </c:tx>
          <c:spPr>
            <a:solidFill>
              <a:srgbClr val="0070C0"/>
            </a:solidFill>
            <a:ln>
              <a:solidFill>
                <a:srgbClr val="FFC000"/>
              </a:solidFill>
            </a:ln>
          </c:spPr>
          <c:invertIfNegative val="0"/>
          <c:cat>
            <c:strRef>
              <c:f>Sheet1!$A$2</c:f>
              <c:strCache>
                <c:ptCount val="1"/>
                <c:pt idx="0">
                  <c:v>NEW SPECIES ADDED AFTER 2004 = 50 or a 42% Increase over 13 Years</c:v>
                </c:pt>
              </c:strCache>
            </c:strRef>
          </c:cat>
          <c:val>
            <c:numRef>
              <c:f>Sheet1!$D$2</c:f>
              <c:numCache>
                <c:formatCode>General</c:formatCode>
                <c:ptCount val="1"/>
                <c:pt idx="0">
                  <c:v>2</c:v>
                </c:pt>
              </c:numCache>
            </c:numRef>
          </c:val>
          <c:extLst>
            <c:ext xmlns:c16="http://schemas.microsoft.com/office/drawing/2014/chart" uri="{C3380CC4-5D6E-409C-BE32-E72D297353CC}">
              <c16:uniqueId val="{00000002-02A6-4898-8DA6-26124480CA1D}"/>
            </c:ext>
          </c:extLst>
        </c:ser>
        <c:ser>
          <c:idx val="3"/>
          <c:order val="3"/>
          <c:tx>
            <c:strRef>
              <c:f>Sheet1!$E$1</c:f>
              <c:strCache>
                <c:ptCount val="1"/>
                <c:pt idx="0">
                  <c:v>2009</c:v>
                </c:pt>
              </c:strCache>
            </c:strRef>
          </c:tx>
          <c:spPr>
            <a:solidFill>
              <a:schemeClr val="bg2">
                <a:lumMod val="75000"/>
              </a:schemeClr>
            </a:solidFill>
          </c:spPr>
          <c:invertIfNegative val="0"/>
          <c:cat>
            <c:strRef>
              <c:f>Sheet1!$A$2</c:f>
              <c:strCache>
                <c:ptCount val="1"/>
                <c:pt idx="0">
                  <c:v>NEW SPECIES ADDED AFTER 2004 = 50 or a 42% Increase over 13 Years</c:v>
                </c:pt>
              </c:strCache>
            </c:strRef>
          </c:cat>
          <c:val>
            <c:numRef>
              <c:f>Sheet1!$E$2</c:f>
              <c:numCache>
                <c:formatCode>General</c:formatCode>
                <c:ptCount val="1"/>
                <c:pt idx="0">
                  <c:v>5</c:v>
                </c:pt>
              </c:numCache>
            </c:numRef>
          </c:val>
          <c:extLst>
            <c:ext xmlns:c16="http://schemas.microsoft.com/office/drawing/2014/chart" uri="{C3380CC4-5D6E-409C-BE32-E72D297353CC}">
              <c16:uniqueId val="{00000003-02A6-4898-8DA6-26124480CA1D}"/>
            </c:ext>
          </c:extLst>
        </c:ser>
        <c:ser>
          <c:idx val="4"/>
          <c:order val="4"/>
          <c:tx>
            <c:strRef>
              <c:f>Sheet1!$F$1</c:f>
              <c:strCache>
                <c:ptCount val="1"/>
                <c:pt idx="0">
                  <c:v>2010</c:v>
                </c:pt>
              </c:strCache>
            </c:strRef>
          </c:tx>
          <c:invertIfNegative val="0"/>
          <c:cat>
            <c:strRef>
              <c:f>Sheet1!$A$2</c:f>
              <c:strCache>
                <c:ptCount val="1"/>
                <c:pt idx="0">
                  <c:v>NEW SPECIES ADDED AFTER 2004 = 50 or a 42% Increase over 13 Years</c:v>
                </c:pt>
              </c:strCache>
            </c:strRef>
          </c:cat>
          <c:val>
            <c:numRef>
              <c:f>Sheet1!$F$2</c:f>
              <c:numCache>
                <c:formatCode>General</c:formatCode>
                <c:ptCount val="1"/>
                <c:pt idx="0">
                  <c:v>6</c:v>
                </c:pt>
              </c:numCache>
            </c:numRef>
          </c:val>
          <c:extLst>
            <c:ext xmlns:c16="http://schemas.microsoft.com/office/drawing/2014/chart" uri="{C3380CC4-5D6E-409C-BE32-E72D297353CC}">
              <c16:uniqueId val="{00000004-02A6-4898-8DA6-26124480CA1D}"/>
            </c:ext>
          </c:extLst>
        </c:ser>
        <c:ser>
          <c:idx val="5"/>
          <c:order val="5"/>
          <c:tx>
            <c:strRef>
              <c:f>Sheet1!$G$1</c:f>
              <c:strCache>
                <c:ptCount val="1"/>
                <c:pt idx="0">
                  <c:v>2011</c:v>
                </c:pt>
              </c:strCache>
            </c:strRef>
          </c:tx>
          <c:spPr>
            <a:solidFill>
              <a:schemeClr val="accent4">
                <a:lumMod val="60000"/>
                <a:lumOff val="40000"/>
              </a:schemeClr>
            </a:solidFill>
          </c:spPr>
          <c:invertIfNegative val="0"/>
          <c:cat>
            <c:strRef>
              <c:f>Sheet1!$A$2</c:f>
              <c:strCache>
                <c:ptCount val="1"/>
                <c:pt idx="0">
                  <c:v>NEW SPECIES ADDED AFTER 2004 = 50 or a 42% Increase over 13 Years</c:v>
                </c:pt>
              </c:strCache>
            </c:strRef>
          </c:cat>
          <c:val>
            <c:numRef>
              <c:f>Sheet1!$G$2</c:f>
              <c:numCache>
                <c:formatCode>General</c:formatCode>
                <c:ptCount val="1"/>
                <c:pt idx="0">
                  <c:v>2</c:v>
                </c:pt>
              </c:numCache>
            </c:numRef>
          </c:val>
          <c:extLst>
            <c:ext xmlns:c16="http://schemas.microsoft.com/office/drawing/2014/chart" uri="{C3380CC4-5D6E-409C-BE32-E72D297353CC}">
              <c16:uniqueId val="{00000005-02A6-4898-8DA6-26124480CA1D}"/>
            </c:ext>
          </c:extLst>
        </c:ser>
        <c:ser>
          <c:idx val="6"/>
          <c:order val="6"/>
          <c:tx>
            <c:strRef>
              <c:f>Sheet1!$H$1</c:f>
              <c:strCache>
                <c:ptCount val="1"/>
                <c:pt idx="0">
                  <c:v>2012</c:v>
                </c:pt>
              </c:strCache>
            </c:strRef>
          </c:tx>
          <c:spPr>
            <a:solidFill>
              <a:srgbClr val="FFC000"/>
            </a:solidFill>
          </c:spPr>
          <c:invertIfNegative val="0"/>
          <c:cat>
            <c:strRef>
              <c:f>Sheet1!$A$2</c:f>
              <c:strCache>
                <c:ptCount val="1"/>
                <c:pt idx="0">
                  <c:v>NEW SPECIES ADDED AFTER 2004 = 50 or a 42% Increase over 13 Years</c:v>
                </c:pt>
              </c:strCache>
            </c:strRef>
          </c:cat>
          <c:val>
            <c:numRef>
              <c:f>Sheet1!$H$2</c:f>
              <c:numCache>
                <c:formatCode>General</c:formatCode>
                <c:ptCount val="1"/>
                <c:pt idx="0">
                  <c:v>6</c:v>
                </c:pt>
              </c:numCache>
            </c:numRef>
          </c:val>
          <c:extLst>
            <c:ext xmlns:c16="http://schemas.microsoft.com/office/drawing/2014/chart" uri="{C3380CC4-5D6E-409C-BE32-E72D297353CC}">
              <c16:uniqueId val="{00000006-02A6-4898-8DA6-26124480CA1D}"/>
            </c:ext>
          </c:extLst>
        </c:ser>
        <c:ser>
          <c:idx val="7"/>
          <c:order val="7"/>
          <c:tx>
            <c:strRef>
              <c:f>Sheet1!$I$1</c:f>
              <c:strCache>
                <c:ptCount val="1"/>
                <c:pt idx="0">
                  <c:v>2013</c:v>
                </c:pt>
              </c:strCache>
            </c:strRef>
          </c:tx>
          <c:spPr>
            <a:solidFill>
              <a:srgbClr val="00B050"/>
            </a:solidFill>
          </c:spPr>
          <c:invertIfNegative val="0"/>
          <c:cat>
            <c:strRef>
              <c:f>Sheet1!$A$2</c:f>
              <c:strCache>
                <c:ptCount val="1"/>
                <c:pt idx="0">
                  <c:v>NEW SPECIES ADDED AFTER 2004 = 50 or a 42% Increase over 13 Years</c:v>
                </c:pt>
              </c:strCache>
            </c:strRef>
          </c:cat>
          <c:val>
            <c:numRef>
              <c:f>Sheet1!$I$2</c:f>
              <c:numCache>
                <c:formatCode>General</c:formatCode>
                <c:ptCount val="1"/>
                <c:pt idx="0">
                  <c:v>3</c:v>
                </c:pt>
              </c:numCache>
            </c:numRef>
          </c:val>
          <c:extLst>
            <c:ext xmlns:c16="http://schemas.microsoft.com/office/drawing/2014/chart" uri="{C3380CC4-5D6E-409C-BE32-E72D297353CC}">
              <c16:uniqueId val="{00000007-02A6-4898-8DA6-26124480CA1D}"/>
            </c:ext>
          </c:extLst>
        </c:ser>
        <c:ser>
          <c:idx val="8"/>
          <c:order val="8"/>
          <c:tx>
            <c:strRef>
              <c:f>Sheet1!$J$1</c:f>
              <c:strCache>
                <c:ptCount val="1"/>
                <c:pt idx="0">
                  <c:v>2014</c:v>
                </c:pt>
              </c:strCache>
            </c:strRef>
          </c:tx>
          <c:spPr>
            <a:solidFill>
              <a:schemeClr val="accent2">
                <a:lumMod val="40000"/>
                <a:lumOff val="60000"/>
              </a:schemeClr>
            </a:solidFill>
          </c:spPr>
          <c:invertIfNegative val="0"/>
          <c:cat>
            <c:strRef>
              <c:f>Sheet1!$A$2</c:f>
              <c:strCache>
                <c:ptCount val="1"/>
                <c:pt idx="0">
                  <c:v>NEW SPECIES ADDED AFTER 2004 = 50 or a 42% Increase over 13 Years</c:v>
                </c:pt>
              </c:strCache>
            </c:strRef>
          </c:cat>
          <c:val>
            <c:numRef>
              <c:f>Sheet1!$J$2</c:f>
              <c:numCache>
                <c:formatCode>General</c:formatCode>
                <c:ptCount val="1"/>
                <c:pt idx="0">
                  <c:v>2</c:v>
                </c:pt>
              </c:numCache>
            </c:numRef>
          </c:val>
          <c:extLst>
            <c:ext xmlns:c16="http://schemas.microsoft.com/office/drawing/2014/chart" uri="{C3380CC4-5D6E-409C-BE32-E72D297353CC}">
              <c16:uniqueId val="{00000008-02A6-4898-8DA6-26124480CA1D}"/>
            </c:ext>
          </c:extLst>
        </c:ser>
        <c:ser>
          <c:idx val="9"/>
          <c:order val="9"/>
          <c:tx>
            <c:strRef>
              <c:f>Sheet1!$K$1</c:f>
              <c:strCache>
                <c:ptCount val="1"/>
                <c:pt idx="0">
                  <c:v>2015</c:v>
                </c:pt>
              </c:strCache>
            </c:strRef>
          </c:tx>
          <c:spPr>
            <a:solidFill>
              <a:srgbClr val="0000FF"/>
            </a:solidFill>
          </c:spPr>
          <c:invertIfNegative val="0"/>
          <c:cat>
            <c:strRef>
              <c:f>Sheet1!$A$2</c:f>
              <c:strCache>
                <c:ptCount val="1"/>
                <c:pt idx="0">
                  <c:v>NEW SPECIES ADDED AFTER 2004 = 50 or a 42% Increase over 13 Years</c:v>
                </c:pt>
              </c:strCache>
            </c:strRef>
          </c:cat>
          <c:val>
            <c:numRef>
              <c:f>Sheet1!$K$2</c:f>
              <c:numCache>
                <c:formatCode>General</c:formatCode>
                <c:ptCount val="1"/>
                <c:pt idx="0">
                  <c:v>3</c:v>
                </c:pt>
              </c:numCache>
            </c:numRef>
          </c:val>
          <c:extLst>
            <c:ext xmlns:c16="http://schemas.microsoft.com/office/drawing/2014/chart" uri="{C3380CC4-5D6E-409C-BE32-E72D297353CC}">
              <c16:uniqueId val="{00000009-02A6-4898-8DA6-26124480CA1D}"/>
            </c:ext>
          </c:extLst>
        </c:ser>
        <c:ser>
          <c:idx val="10"/>
          <c:order val="10"/>
          <c:tx>
            <c:strRef>
              <c:f>Sheet1!$L$1</c:f>
              <c:strCache>
                <c:ptCount val="1"/>
                <c:pt idx="0">
                  <c:v>2016</c:v>
                </c:pt>
              </c:strCache>
            </c:strRef>
          </c:tx>
          <c:spPr>
            <a:solidFill>
              <a:schemeClr val="tx1"/>
            </a:solidFill>
          </c:spPr>
          <c:invertIfNegative val="0"/>
          <c:cat>
            <c:strRef>
              <c:f>Sheet1!$A$2</c:f>
              <c:strCache>
                <c:ptCount val="1"/>
                <c:pt idx="0">
                  <c:v>NEW SPECIES ADDED AFTER 2004 = 50 or a 42% Increase over 13 Years</c:v>
                </c:pt>
              </c:strCache>
            </c:strRef>
          </c:cat>
          <c:val>
            <c:numRef>
              <c:f>Sheet1!$L$2</c:f>
              <c:numCache>
                <c:formatCode>General</c:formatCode>
                <c:ptCount val="1"/>
                <c:pt idx="0">
                  <c:v>0</c:v>
                </c:pt>
              </c:numCache>
            </c:numRef>
          </c:val>
          <c:extLst>
            <c:ext xmlns:c16="http://schemas.microsoft.com/office/drawing/2014/chart" uri="{C3380CC4-5D6E-409C-BE32-E72D297353CC}">
              <c16:uniqueId val="{0000000A-02A6-4898-8DA6-26124480CA1D}"/>
            </c:ext>
          </c:extLst>
        </c:ser>
        <c:ser>
          <c:idx val="11"/>
          <c:order val="11"/>
          <c:tx>
            <c:strRef>
              <c:f>Sheet1!$M$1</c:f>
              <c:strCache>
                <c:ptCount val="1"/>
                <c:pt idx="0">
                  <c:v>2017</c:v>
                </c:pt>
              </c:strCache>
            </c:strRef>
          </c:tx>
          <c:spPr>
            <a:solidFill>
              <a:srgbClr val="00FF00"/>
            </a:solidFill>
          </c:spPr>
          <c:invertIfNegative val="0"/>
          <c:cat>
            <c:strRef>
              <c:f>Sheet1!$A$2</c:f>
              <c:strCache>
                <c:ptCount val="1"/>
                <c:pt idx="0">
                  <c:v>NEW SPECIES ADDED AFTER 2004 = 50 or a 42% Increase over 13 Years</c:v>
                </c:pt>
              </c:strCache>
            </c:strRef>
          </c:cat>
          <c:val>
            <c:numRef>
              <c:f>Sheet1!$M$2</c:f>
              <c:numCache>
                <c:formatCode>General</c:formatCode>
                <c:ptCount val="1"/>
                <c:pt idx="0">
                  <c:v>4</c:v>
                </c:pt>
              </c:numCache>
            </c:numRef>
          </c:val>
          <c:extLst>
            <c:ext xmlns:c16="http://schemas.microsoft.com/office/drawing/2014/chart" uri="{C3380CC4-5D6E-409C-BE32-E72D297353CC}">
              <c16:uniqueId val="{0000000B-02A6-4898-8DA6-26124480CA1D}"/>
            </c:ext>
          </c:extLst>
        </c:ser>
        <c:ser>
          <c:idx val="12"/>
          <c:order val="12"/>
          <c:tx>
            <c:strRef>
              <c:f>Sheet1!$N$1</c:f>
              <c:strCache>
                <c:ptCount val="1"/>
                <c:pt idx="0">
                  <c:v>2018 (120 species)</c:v>
                </c:pt>
              </c:strCache>
            </c:strRef>
          </c:tx>
          <c:spPr>
            <a:solidFill>
              <a:srgbClr val="C00000"/>
            </a:solidFill>
          </c:spPr>
          <c:invertIfNegative val="0"/>
          <c:cat>
            <c:strRef>
              <c:f>Sheet1!$A$2</c:f>
              <c:strCache>
                <c:ptCount val="1"/>
                <c:pt idx="0">
                  <c:v>NEW SPECIES ADDED AFTER 2004 = 50 or a 42% Increase over 13 Years</c:v>
                </c:pt>
              </c:strCache>
            </c:strRef>
          </c:cat>
          <c:val>
            <c:numRef>
              <c:f>Sheet1!$N$2</c:f>
              <c:numCache>
                <c:formatCode>General</c:formatCode>
                <c:ptCount val="1"/>
                <c:pt idx="0">
                  <c:v>3</c:v>
                </c:pt>
              </c:numCache>
            </c:numRef>
          </c:val>
          <c:extLst>
            <c:ext xmlns:c16="http://schemas.microsoft.com/office/drawing/2014/chart" uri="{C3380CC4-5D6E-409C-BE32-E72D297353CC}">
              <c16:uniqueId val="{0000000C-02A6-4898-8DA6-26124480CA1D}"/>
            </c:ext>
          </c:extLst>
        </c:ser>
        <c:dLbls>
          <c:showLegendKey val="0"/>
          <c:showVal val="0"/>
          <c:showCatName val="0"/>
          <c:showSerName val="0"/>
          <c:showPercent val="0"/>
          <c:showBubbleSize val="0"/>
        </c:dLbls>
        <c:gapWidth val="150"/>
        <c:shape val="cylinder"/>
        <c:axId val="88986752"/>
        <c:axId val="88956288"/>
        <c:axId val="0"/>
      </c:bar3DChart>
      <c:valAx>
        <c:axId val="88956288"/>
        <c:scaling>
          <c:orientation val="minMax"/>
        </c:scaling>
        <c:delete val="0"/>
        <c:axPos val="l"/>
        <c:majorGridlines/>
        <c:numFmt formatCode="General" sourceLinked="1"/>
        <c:majorTickMark val="out"/>
        <c:minorTickMark val="none"/>
        <c:tickLblPos val="nextTo"/>
        <c:crossAx val="88986752"/>
        <c:crosses val="autoZero"/>
        <c:crossBetween val="between"/>
      </c:valAx>
      <c:catAx>
        <c:axId val="88986752"/>
        <c:scaling>
          <c:orientation val="minMax"/>
        </c:scaling>
        <c:delete val="0"/>
        <c:axPos val="b"/>
        <c:numFmt formatCode="General" sourceLinked="1"/>
        <c:majorTickMark val="out"/>
        <c:minorTickMark val="none"/>
        <c:tickLblPos val="nextTo"/>
        <c:crossAx val="88956288"/>
        <c:crosses val="autoZero"/>
        <c:auto val="1"/>
        <c:lblAlgn val="ctr"/>
        <c:lblOffset val="100"/>
        <c:noMultiLvlLbl val="0"/>
      </c:catAx>
    </c:plotArea>
    <c:legend>
      <c:legendPos val="r"/>
      <c:layout>
        <c:manualLayout>
          <c:xMode val="edge"/>
          <c:yMode val="edge"/>
          <c:x val="0.75997885078414851"/>
          <c:y val="3.6499053124688541E-2"/>
          <c:w val="0.23384828962495391"/>
          <c:h val="0.90194656917885252"/>
        </c:manualLayout>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E25DCA5-13C7-4BA5-B42B-A1E015915459}" type="datetimeFigureOut">
              <a:rPr lang="en-US" smtClean="0"/>
              <a:pPr/>
              <a:t>6/26/2019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6C32AD5-4927-4647-A04C-E82266A388C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Intro</a:t>
            </a:r>
            <a:r>
              <a:rPr lang="en-US" baseline="0" dirty="0"/>
              <a:t> – TAKE A JOURNEY WITH US FROM INCEPTION TO REALIZATION OF WHAT CAN BE GAINED, EVEN ON A SMALL ACREAGE, FOR CONSERVATION PURPOSES.  WE WILL EXPLORE OUR ACHIEVEMENTS AND CHALLENGES.</a:t>
            </a:r>
            <a:endParaRPr lang="en-US" dirty="0"/>
          </a:p>
        </p:txBody>
      </p:sp>
      <p:sp>
        <p:nvSpPr>
          <p:cNvPr id="4" name="Slide Number Placeholder 3"/>
          <p:cNvSpPr>
            <a:spLocks noGrp="1"/>
          </p:cNvSpPr>
          <p:nvPr>
            <p:ph type="sldNum" sz="quarter" idx="10"/>
          </p:nvPr>
        </p:nvSpPr>
        <p:spPr/>
        <p:txBody>
          <a:bodyPr/>
          <a:lstStyle/>
          <a:p>
            <a:fld id="{36C32AD5-4927-4647-A04C-E82266A388C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Location</a:t>
            </a:r>
          </a:p>
        </p:txBody>
      </p:sp>
      <p:sp>
        <p:nvSpPr>
          <p:cNvPr id="4" name="Slide Number Placeholder 3"/>
          <p:cNvSpPr>
            <a:spLocks noGrp="1"/>
          </p:cNvSpPr>
          <p:nvPr>
            <p:ph type="sldNum" sz="quarter" idx="10"/>
          </p:nvPr>
        </p:nvSpPr>
        <p:spPr/>
        <p:txBody>
          <a:bodyPr/>
          <a:lstStyle/>
          <a:p>
            <a:fld id="{36C32AD5-4927-4647-A04C-E82266A388C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32AD5-4927-4647-A04C-E82266A388C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32AD5-4927-4647-A04C-E82266A388C7}"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C32AD5-4927-4647-A04C-E82266A388C7}"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36A6D1-7F5D-4588-AA14-03FBD1E697E7}" type="datetimeFigureOut">
              <a:rPr lang="en-US" smtClean="0"/>
              <a:pPr/>
              <a:t>6/26/2019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36A6D1-7F5D-4588-AA14-03FBD1E697E7}" type="datetimeFigureOut">
              <a:rPr lang="en-US" smtClean="0"/>
              <a:pPr/>
              <a:t>6/26/2019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6A6D1-7F5D-4588-AA14-03FBD1E697E7}" type="datetimeFigureOut">
              <a:rPr lang="en-US" smtClean="0"/>
              <a:pPr/>
              <a:t>6/26/2019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36A6D1-7F5D-4588-AA14-03FBD1E697E7}" type="datetimeFigureOut">
              <a:rPr lang="en-US" smtClean="0"/>
              <a:pPr/>
              <a:t>6/26/2019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36A6D1-7F5D-4588-AA14-03FBD1E697E7}" type="datetimeFigureOut">
              <a:rPr lang="en-US" smtClean="0"/>
              <a:pPr/>
              <a:t>6/26/2019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36A6D1-7F5D-4588-AA14-03FBD1E697E7}" type="datetimeFigureOut">
              <a:rPr lang="en-US" smtClean="0"/>
              <a:pPr/>
              <a:t>6/26/2019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6A6D1-7F5D-4588-AA14-03FBD1E697E7}" type="datetimeFigureOut">
              <a:rPr lang="en-US" smtClean="0"/>
              <a:pPr/>
              <a:t>6/26/2019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36A6D1-7F5D-4588-AA14-03FBD1E697E7}" type="datetimeFigureOut">
              <a:rPr lang="en-US" smtClean="0"/>
              <a:pPr/>
              <a:t>6/26/2019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36A6D1-7F5D-4588-AA14-03FBD1E697E7}" type="datetimeFigureOut">
              <a:rPr lang="en-US" smtClean="0"/>
              <a:pPr/>
              <a:t>6/26/2019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36A6D1-7F5D-4588-AA14-03FBD1E697E7}" type="datetimeFigureOut">
              <a:rPr lang="en-US" smtClean="0"/>
              <a:pPr/>
              <a:t>6/26/2019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36A6D1-7F5D-4588-AA14-03FBD1E697E7}" type="datetimeFigureOut">
              <a:rPr lang="en-US" smtClean="0"/>
              <a:pPr/>
              <a:t>6/26/2019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59506-AA3E-4459-B906-1410FA0625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6A6D1-7F5D-4588-AA14-03FBD1E697E7}" type="datetimeFigureOut">
              <a:rPr lang="en-US" smtClean="0"/>
              <a:pPr/>
              <a:t>6/26/2019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59506-AA3E-4459-B906-1410FA0625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50.jpeg"/><Relationship Id="rId9"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jalpert@willowcreekenviro.com" TargetMode="External"/><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763000" cy="1470025"/>
          </a:xfrm>
        </p:spPr>
        <p:txBody>
          <a:bodyPr>
            <a:normAutofit fontScale="90000"/>
          </a:bodyPr>
          <a:lstStyle/>
          <a:p>
            <a:r>
              <a:rPr lang="en-US" sz="3600" b="1" cap="small" dirty="0">
                <a:solidFill>
                  <a:schemeClr val="accent2">
                    <a:lumMod val="75000"/>
                  </a:schemeClr>
                </a:solidFill>
              </a:rPr>
              <a:t>Long-term passive and active management,</a:t>
            </a:r>
            <a:br>
              <a:rPr lang="en-US" sz="3600" b="1" cap="small" dirty="0">
                <a:solidFill>
                  <a:schemeClr val="accent2">
                    <a:lumMod val="75000"/>
                  </a:schemeClr>
                </a:solidFill>
              </a:rPr>
            </a:br>
            <a:r>
              <a:rPr lang="en-US" sz="3600" b="1" cap="small" dirty="0">
                <a:solidFill>
                  <a:schemeClr val="accent2">
                    <a:lumMod val="75000"/>
                  </a:schemeClr>
                </a:solidFill>
              </a:rPr>
              <a:t>data collection and trends, of a high desert riparian and upland preserve in southeastern</a:t>
            </a:r>
            <a:br>
              <a:rPr lang="en-US" sz="3600" b="1" cap="small" dirty="0">
                <a:solidFill>
                  <a:schemeClr val="accent2">
                    <a:lumMod val="75000"/>
                  </a:schemeClr>
                </a:solidFill>
              </a:rPr>
            </a:br>
            <a:r>
              <a:rPr lang="en-US" sz="3600" b="1" cap="small" dirty="0">
                <a:solidFill>
                  <a:schemeClr val="accent2">
                    <a:lumMod val="75000"/>
                  </a:schemeClr>
                </a:solidFill>
              </a:rPr>
              <a:t>Mohave County, Arizona</a:t>
            </a:r>
            <a:br>
              <a:rPr lang="en-US" dirty="0"/>
            </a:br>
            <a:endParaRPr lang="en-US" dirty="0"/>
          </a:p>
        </p:txBody>
      </p:sp>
      <p:sp>
        <p:nvSpPr>
          <p:cNvPr id="3" name="Subtitle 2"/>
          <p:cNvSpPr>
            <a:spLocks noGrp="1"/>
          </p:cNvSpPr>
          <p:nvPr>
            <p:ph type="subTitle" idx="1"/>
          </p:nvPr>
        </p:nvSpPr>
        <p:spPr>
          <a:xfrm>
            <a:off x="0" y="3962400"/>
            <a:ext cx="9144000" cy="1371600"/>
          </a:xfrm>
        </p:spPr>
        <p:txBody>
          <a:bodyPr>
            <a:noAutofit/>
          </a:bodyPr>
          <a:lstStyle/>
          <a:p>
            <a:r>
              <a:rPr lang="en-US" sz="3600" b="1" dirty="0">
                <a:solidFill>
                  <a:srgbClr val="FFFF00"/>
                </a:solidFill>
              </a:rPr>
              <a:t>WILLOW CREEK RIPARIAN PRESERVE</a:t>
            </a:r>
          </a:p>
          <a:p>
            <a:r>
              <a:rPr lang="en-US" sz="3600" b="1" dirty="0">
                <a:solidFill>
                  <a:srgbClr val="FFFF00"/>
                </a:solidFill>
              </a:rPr>
              <a:t>KINGMAN, ARIZONA</a:t>
            </a:r>
          </a:p>
          <a:p>
            <a:r>
              <a:rPr lang="en-US" sz="2800" b="1" dirty="0">
                <a:solidFill>
                  <a:srgbClr val="FFFF99"/>
                </a:solidFill>
              </a:rPr>
              <a:t>12th North American Forest Ecology Workshop</a:t>
            </a:r>
          </a:p>
          <a:p>
            <a:r>
              <a:rPr lang="en-US" sz="2800" b="1" dirty="0">
                <a:solidFill>
                  <a:srgbClr val="FFFF99"/>
                </a:solidFill>
              </a:rPr>
              <a:t>Flagstaff, AZ – 27 June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Autofit/>
          </a:bodyPr>
          <a:lstStyle/>
          <a:p>
            <a:r>
              <a:rPr lang="en-US" sz="3400" b="1" u="sng" dirty="0">
                <a:solidFill>
                  <a:schemeClr val="tx2">
                    <a:lumMod val="50000"/>
                  </a:schemeClr>
                </a:solidFill>
              </a:rPr>
              <a:t>Willow Creek Riparian Preserve</a:t>
            </a:r>
            <a:br>
              <a:rPr lang="en-US" sz="3400" b="1" dirty="0">
                <a:solidFill>
                  <a:schemeClr val="tx2">
                    <a:lumMod val="50000"/>
                  </a:schemeClr>
                </a:solidFill>
              </a:rPr>
            </a:br>
            <a:r>
              <a:rPr lang="en-US" sz="3400" b="1" dirty="0">
                <a:solidFill>
                  <a:schemeClr val="tx2">
                    <a:lumMod val="50000"/>
                  </a:schemeClr>
                </a:solidFill>
              </a:rPr>
              <a:t>a Primer on a Decade of Post-Disturbance Gains after 160 Years of Livestock Grazing </a:t>
            </a:r>
          </a:p>
        </p:txBody>
      </p:sp>
      <p:sp>
        <p:nvSpPr>
          <p:cNvPr id="3" name="Content Placeholder 2"/>
          <p:cNvSpPr>
            <a:spLocks noGrp="1"/>
          </p:cNvSpPr>
          <p:nvPr>
            <p:ph idx="1"/>
          </p:nvPr>
        </p:nvSpPr>
        <p:spPr>
          <a:xfrm>
            <a:off x="990600" y="3962400"/>
            <a:ext cx="7696200" cy="2590800"/>
          </a:xfrm>
        </p:spPr>
        <p:txBody>
          <a:bodyPr anchor="b">
            <a:normAutofit fontScale="92500" lnSpcReduction="10000"/>
          </a:bodyPr>
          <a:lstStyle/>
          <a:p>
            <a:pPr>
              <a:buNone/>
            </a:pPr>
            <a:r>
              <a:rPr lang="en-US" sz="4800" b="1" u="sng" cap="small" dirty="0">
                <a:solidFill>
                  <a:schemeClr val="tx2">
                    <a:lumMod val="50000"/>
                  </a:schemeClr>
                </a:solidFill>
              </a:rPr>
              <a:t>Introduction</a:t>
            </a:r>
            <a:endParaRPr lang="en-US" sz="4800" dirty="0">
              <a:solidFill>
                <a:schemeClr val="tx2">
                  <a:lumMod val="50000"/>
                </a:schemeClr>
              </a:solidFill>
            </a:endParaRPr>
          </a:p>
          <a:p>
            <a:pPr>
              <a:buNone/>
            </a:pPr>
            <a:endParaRPr lang="en-US" sz="1000" dirty="0">
              <a:solidFill>
                <a:schemeClr val="tx2">
                  <a:lumMod val="50000"/>
                </a:schemeClr>
              </a:solidFill>
            </a:endParaRPr>
          </a:p>
          <a:p>
            <a:pPr>
              <a:buNone/>
            </a:pPr>
            <a:r>
              <a:rPr lang="en-US" sz="4000" b="1" dirty="0">
                <a:solidFill>
                  <a:schemeClr val="tx2">
                    <a:lumMod val="50000"/>
                  </a:schemeClr>
                </a:solidFill>
              </a:rPr>
              <a:t>Julie Alpert and Bob Faught</a:t>
            </a:r>
          </a:p>
          <a:p>
            <a:pPr>
              <a:buNone/>
            </a:pPr>
            <a:r>
              <a:rPr lang="en-US" b="1" dirty="0">
                <a:solidFill>
                  <a:schemeClr val="tx2">
                    <a:lumMod val="50000"/>
                  </a:schemeClr>
                </a:solidFill>
              </a:rPr>
              <a:t>Willow Creek Environmental Consulting, LLC</a:t>
            </a:r>
          </a:p>
          <a:p>
            <a:pPr>
              <a:buNone/>
            </a:pPr>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u="sng" dirty="0"/>
              <a:t>Willow Creek Riparian Preserve</a:t>
            </a:r>
            <a:endParaRPr lang="en-US" dirty="0"/>
          </a:p>
        </p:txBody>
      </p:sp>
      <p:pic>
        <p:nvPicPr>
          <p:cNvPr id="4" name="Picture 4"/>
          <p:cNvPicPr>
            <a:picLocks noChangeAspect="1" noChangeArrowheads="1"/>
          </p:cNvPicPr>
          <p:nvPr/>
        </p:nvPicPr>
        <p:blipFill>
          <a:blip r:embed="rId3" cstate="email"/>
          <a:srcRect l="3917" b="10706"/>
          <a:stretch>
            <a:fillRect/>
          </a:stretch>
        </p:blipFill>
        <p:spPr bwMode="auto">
          <a:xfrm>
            <a:off x="1828800" y="747251"/>
            <a:ext cx="5334000" cy="5850193"/>
          </a:xfrm>
          <a:prstGeom prst="rect">
            <a:avLst/>
          </a:prstGeom>
          <a:noFill/>
          <a:ln w="9525">
            <a:noFill/>
            <a:miter lim="800000"/>
            <a:headEnd/>
            <a:tailEnd/>
          </a:ln>
          <a:effectLst/>
        </p:spPr>
      </p:pic>
      <p:sp>
        <p:nvSpPr>
          <p:cNvPr id="5" name="5-Point Star 4"/>
          <p:cNvSpPr/>
          <p:nvPr/>
        </p:nvSpPr>
        <p:spPr>
          <a:xfrm>
            <a:off x="2869374" y="2558039"/>
            <a:ext cx="468217" cy="370902"/>
          </a:xfrm>
          <a:prstGeom prst="star5">
            <a:avLst/>
          </a:prstGeom>
          <a:solidFill>
            <a:srgbClr val="FF0000"/>
          </a:solidFill>
          <a:ln w="158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800600" y="2209800"/>
            <a:ext cx="990600" cy="369332"/>
          </a:xfrm>
          <a:prstGeom prst="rect">
            <a:avLst/>
          </a:prstGeom>
          <a:solidFill>
            <a:schemeClr val="bg1"/>
          </a:solidFill>
        </p:spPr>
        <p:txBody>
          <a:bodyPr wrap="square" rtlCol="0">
            <a:spAutoFit/>
          </a:bodyPr>
          <a:lstStyle/>
          <a:p>
            <a:r>
              <a:rPr lang="en-US" dirty="0"/>
              <a:t>Flagstaff</a:t>
            </a:r>
          </a:p>
        </p:txBody>
      </p:sp>
      <p:sp>
        <p:nvSpPr>
          <p:cNvPr id="7" name="Oval 6"/>
          <p:cNvSpPr/>
          <p:nvPr/>
        </p:nvSpPr>
        <p:spPr>
          <a:xfrm>
            <a:off x="4572000" y="2514600"/>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566230" y="2188685"/>
            <a:ext cx="1066800" cy="369332"/>
          </a:xfrm>
          <a:prstGeom prst="rect">
            <a:avLst/>
          </a:prstGeom>
          <a:solidFill>
            <a:schemeClr val="bg1"/>
          </a:solidFill>
        </p:spPr>
        <p:txBody>
          <a:bodyPr wrap="square" rtlCol="0">
            <a:spAutoFit/>
          </a:bodyPr>
          <a:lstStyle/>
          <a:p>
            <a:r>
              <a:rPr lang="en-US" dirty="0"/>
              <a:t>Kingman</a:t>
            </a:r>
          </a:p>
        </p:txBody>
      </p:sp>
      <p:sp>
        <p:nvSpPr>
          <p:cNvPr id="9" name="Oval 8"/>
          <p:cNvSpPr/>
          <p:nvPr/>
        </p:nvSpPr>
        <p:spPr>
          <a:xfrm>
            <a:off x="2514600" y="2590800"/>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343400" y="4267200"/>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951383" y="3854068"/>
            <a:ext cx="990600" cy="369332"/>
          </a:xfrm>
          <a:prstGeom prst="rect">
            <a:avLst/>
          </a:prstGeom>
          <a:solidFill>
            <a:schemeClr val="bg1"/>
          </a:solidFill>
        </p:spPr>
        <p:txBody>
          <a:bodyPr wrap="square" rtlCol="0">
            <a:spAutoFit/>
          </a:bodyPr>
          <a:lstStyle/>
          <a:p>
            <a:r>
              <a:rPr lang="en-US" dirty="0"/>
              <a:t>Phoenix</a:t>
            </a:r>
          </a:p>
        </p:txBody>
      </p:sp>
      <p:sp>
        <p:nvSpPr>
          <p:cNvPr id="12" name="Oval 11"/>
          <p:cNvSpPr/>
          <p:nvPr/>
        </p:nvSpPr>
        <p:spPr>
          <a:xfrm>
            <a:off x="5195889" y="5443541"/>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410200" y="5105400"/>
            <a:ext cx="838200" cy="369332"/>
          </a:xfrm>
          <a:prstGeom prst="rect">
            <a:avLst/>
          </a:prstGeom>
          <a:solidFill>
            <a:schemeClr val="bg1"/>
          </a:solidFill>
        </p:spPr>
        <p:txBody>
          <a:bodyPr wrap="square" rtlCol="0">
            <a:spAutoFit/>
          </a:bodyPr>
          <a:lstStyle/>
          <a:p>
            <a:r>
              <a:rPr lang="en-US" dirty="0"/>
              <a:t>Tucson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7-ColorAerial.jpg"/>
          <p:cNvPicPr>
            <a:picLocks noChangeAspect="1"/>
          </p:cNvPicPr>
          <p:nvPr/>
        </p:nvPicPr>
        <p:blipFill>
          <a:blip r:embed="rId3" cstate="email"/>
          <a:stretch>
            <a:fillRect/>
          </a:stretch>
        </p:blipFill>
        <p:spPr>
          <a:xfrm>
            <a:off x="249863" y="304800"/>
            <a:ext cx="8647815" cy="4648200"/>
          </a:xfrm>
          <a:prstGeom prst="rect">
            <a:avLst/>
          </a:prstGeom>
        </p:spPr>
      </p:pic>
      <p:sp>
        <p:nvSpPr>
          <p:cNvPr id="15" name="Rectangle 14"/>
          <p:cNvSpPr/>
          <p:nvPr/>
        </p:nvSpPr>
        <p:spPr>
          <a:xfrm>
            <a:off x="2971801" y="2043544"/>
            <a:ext cx="2008484" cy="1995055"/>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14400" y="228600"/>
            <a:ext cx="990600" cy="523220"/>
          </a:xfrm>
          <a:prstGeom prst="rect">
            <a:avLst/>
          </a:prstGeom>
          <a:noFill/>
        </p:spPr>
        <p:txBody>
          <a:bodyPr wrap="square" rtlCol="0">
            <a:spAutoFit/>
          </a:bodyPr>
          <a:lstStyle/>
          <a:p>
            <a:r>
              <a:rPr lang="en-US" sz="2800" b="1" dirty="0">
                <a:solidFill>
                  <a:schemeClr val="bg1"/>
                </a:solidFill>
              </a:rPr>
              <a:t>2017</a:t>
            </a:r>
          </a:p>
        </p:txBody>
      </p:sp>
      <p:cxnSp>
        <p:nvCxnSpPr>
          <p:cNvPr id="31" name="Straight Arrow Connector 30"/>
          <p:cNvCxnSpPr/>
          <p:nvPr/>
        </p:nvCxnSpPr>
        <p:spPr>
          <a:xfrm flipV="1">
            <a:off x="457200" y="4191000"/>
            <a:ext cx="0" cy="68580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19100" y="4619625"/>
            <a:ext cx="457200" cy="369332"/>
          </a:xfrm>
          <a:prstGeom prst="rect">
            <a:avLst/>
          </a:prstGeom>
          <a:noFill/>
        </p:spPr>
        <p:txBody>
          <a:bodyPr wrap="square" rtlCol="0">
            <a:spAutoFit/>
          </a:bodyPr>
          <a:lstStyle/>
          <a:p>
            <a:r>
              <a:rPr lang="en-US" b="1" dirty="0"/>
              <a:t>N</a:t>
            </a:r>
          </a:p>
        </p:txBody>
      </p:sp>
      <p:sp>
        <p:nvSpPr>
          <p:cNvPr id="35" name="TextBox 34"/>
          <p:cNvSpPr txBox="1"/>
          <p:nvPr/>
        </p:nvSpPr>
        <p:spPr>
          <a:xfrm>
            <a:off x="2971800" y="3657600"/>
            <a:ext cx="914400" cy="369332"/>
          </a:xfrm>
          <a:prstGeom prst="rect">
            <a:avLst/>
          </a:prstGeom>
          <a:noFill/>
        </p:spPr>
        <p:txBody>
          <a:bodyPr wrap="square" rtlCol="0">
            <a:spAutoFit/>
          </a:bodyPr>
          <a:lstStyle/>
          <a:p>
            <a:r>
              <a:rPr lang="en-US" b="1" dirty="0">
                <a:solidFill>
                  <a:srgbClr val="00FF00"/>
                </a:solidFill>
              </a:rPr>
              <a:t>WC-10</a:t>
            </a:r>
          </a:p>
        </p:txBody>
      </p:sp>
      <p:sp>
        <p:nvSpPr>
          <p:cNvPr id="36" name="TextBox 35"/>
          <p:cNvSpPr txBox="1"/>
          <p:nvPr/>
        </p:nvSpPr>
        <p:spPr>
          <a:xfrm>
            <a:off x="7086600" y="4621768"/>
            <a:ext cx="1295400" cy="369332"/>
          </a:xfrm>
          <a:prstGeom prst="rect">
            <a:avLst/>
          </a:prstGeom>
          <a:noFill/>
        </p:spPr>
        <p:txBody>
          <a:bodyPr wrap="square" rtlCol="0">
            <a:spAutoFit/>
          </a:bodyPr>
          <a:lstStyle/>
          <a:p>
            <a:r>
              <a:rPr lang="en-US" b="1" dirty="0">
                <a:solidFill>
                  <a:srgbClr val="00FFFF"/>
                </a:solidFill>
              </a:rPr>
              <a:t>Kramer-120</a:t>
            </a:r>
          </a:p>
        </p:txBody>
      </p:sp>
      <p:sp>
        <p:nvSpPr>
          <p:cNvPr id="38" name="TextBox 37"/>
          <p:cNvSpPr txBox="1"/>
          <p:nvPr/>
        </p:nvSpPr>
        <p:spPr>
          <a:xfrm>
            <a:off x="5029200" y="304800"/>
            <a:ext cx="1143000" cy="369332"/>
          </a:xfrm>
          <a:prstGeom prst="rect">
            <a:avLst/>
          </a:prstGeom>
          <a:noFill/>
        </p:spPr>
        <p:txBody>
          <a:bodyPr wrap="square" rtlCol="0">
            <a:spAutoFit/>
          </a:bodyPr>
          <a:lstStyle/>
          <a:p>
            <a:r>
              <a:rPr lang="en-US" b="1" dirty="0">
                <a:solidFill>
                  <a:schemeClr val="accent2">
                    <a:lumMod val="50000"/>
                  </a:schemeClr>
                </a:solidFill>
              </a:rPr>
              <a:t>ASLD-640</a:t>
            </a:r>
          </a:p>
        </p:txBody>
      </p:sp>
      <p:cxnSp>
        <p:nvCxnSpPr>
          <p:cNvPr id="49" name="Straight Connector 48"/>
          <p:cNvCxnSpPr/>
          <p:nvPr/>
        </p:nvCxnSpPr>
        <p:spPr>
          <a:xfrm flipH="1">
            <a:off x="4967289" y="2052637"/>
            <a:ext cx="42867" cy="2900363"/>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995859" y="2047874"/>
            <a:ext cx="3914778" cy="4763"/>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7924800" y="1066800"/>
            <a:ext cx="381000" cy="914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276226" y="307975"/>
            <a:ext cx="8202612" cy="2743200"/>
          </a:xfrm>
          <a:custGeom>
            <a:avLst/>
            <a:gdLst>
              <a:gd name="connsiteX0" fmla="*/ 8048625 w 8048625"/>
              <a:gd name="connsiteY0" fmla="*/ 0 h 2403475"/>
              <a:gd name="connsiteX1" fmla="*/ 7467600 w 8048625"/>
              <a:gd name="connsiteY1" fmla="*/ 1352550 h 2403475"/>
              <a:gd name="connsiteX2" fmla="*/ 7248525 w 8048625"/>
              <a:gd name="connsiteY2" fmla="*/ 1600200 h 2403475"/>
              <a:gd name="connsiteX3" fmla="*/ 7067550 w 8048625"/>
              <a:gd name="connsiteY3" fmla="*/ 1685925 h 2403475"/>
              <a:gd name="connsiteX4" fmla="*/ 6819900 w 8048625"/>
              <a:gd name="connsiteY4" fmla="*/ 1981200 h 2403475"/>
              <a:gd name="connsiteX5" fmla="*/ 6667500 w 8048625"/>
              <a:gd name="connsiteY5" fmla="*/ 2152650 h 2403475"/>
              <a:gd name="connsiteX6" fmla="*/ 6305550 w 8048625"/>
              <a:gd name="connsiteY6" fmla="*/ 2190750 h 2403475"/>
              <a:gd name="connsiteX7" fmla="*/ 5953125 w 8048625"/>
              <a:gd name="connsiteY7" fmla="*/ 2209800 h 2403475"/>
              <a:gd name="connsiteX8" fmla="*/ 5638800 w 8048625"/>
              <a:gd name="connsiteY8" fmla="*/ 2333625 h 2403475"/>
              <a:gd name="connsiteX9" fmla="*/ 5353050 w 8048625"/>
              <a:gd name="connsiteY9" fmla="*/ 2400300 h 2403475"/>
              <a:gd name="connsiteX10" fmla="*/ 4686300 w 8048625"/>
              <a:gd name="connsiteY10" fmla="*/ 2314575 h 2403475"/>
              <a:gd name="connsiteX11" fmla="*/ 3648075 w 8048625"/>
              <a:gd name="connsiteY11" fmla="*/ 1990725 h 2403475"/>
              <a:gd name="connsiteX12" fmla="*/ 2971800 w 8048625"/>
              <a:gd name="connsiteY12" fmla="*/ 1743075 h 2403475"/>
              <a:gd name="connsiteX13" fmla="*/ 2552700 w 8048625"/>
              <a:gd name="connsiteY13" fmla="*/ 1590675 h 2403475"/>
              <a:gd name="connsiteX14" fmla="*/ 2257425 w 8048625"/>
              <a:gd name="connsiteY14" fmla="*/ 1485900 h 2403475"/>
              <a:gd name="connsiteX15" fmla="*/ 1866900 w 8048625"/>
              <a:gd name="connsiteY15" fmla="*/ 1638300 h 2403475"/>
              <a:gd name="connsiteX16" fmla="*/ 1590675 w 8048625"/>
              <a:gd name="connsiteY16" fmla="*/ 1885950 h 2403475"/>
              <a:gd name="connsiteX17" fmla="*/ 1352550 w 8048625"/>
              <a:gd name="connsiteY17" fmla="*/ 2000250 h 2403475"/>
              <a:gd name="connsiteX18" fmla="*/ 1181100 w 8048625"/>
              <a:gd name="connsiteY18" fmla="*/ 2133600 h 2403475"/>
              <a:gd name="connsiteX19" fmla="*/ 390525 w 8048625"/>
              <a:gd name="connsiteY19" fmla="*/ 1952625 h 2403475"/>
              <a:gd name="connsiteX20" fmla="*/ 0 w 8048625"/>
              <a:gd name="connsiteY20" fmla="*/ 1771650 h 2403475"/>
              <a:gd name="connsiteX0" fmla="*/ 8048625 w 8048625"/>
              <a:gd name="connsiteY0" fmla="*/ 0 h 2403475"/>
              <a:gd name="connsiteX1" fmla="*/ 7467600 w 8048625"/>
              <a:gd name="connsiteY1" fmla="*/ 1352550 h 2403475"/>
              <a:gd name="connsiteX2" fmla="*/ 7248525 w 8048625"/>
              <a:gd name="connsiteY2" fmla="*/ 1600200 h 2403475"/>
              <a:gd name="connsiteX3" fmla="*/ 7067550 w 8048625"/>
              <a:gd name="connsiteY3" fmla="*/ 1685925 h 2403475"/>
              <a:gd name="connsiteX4" fmla="*/ 6819900 w 8048625"/>
              <a:gd name="connsiteY4" fmla="*/ 1981200 h 2403475"/>
              <a:gd name="connsiteX5" fmla="*/ 6667500 w 8048625"/>
              <a:gd name="connsiteY5" fmla="*/ 2152650 h 2403475"/>
              <a:gd name="connsiteX6" fmla="*/ 6305550 w 8048625"/>
              <a:gd name="connsiteY6" fmla="*/ 2190750 h 2403475"/>
              <a:gd name="connsiteX7" fmla="*/ 5953125 w 8048625"/>
              <a:gd name="connsiteY7" fmla="*/ 2209800 h 2403475"/>
              <a:gd name="connsiteX8" fmla="*/ 5638800 w 8048625"/>
              <a:gd name="connsiteY8" fmla="*/ 2333625 h 2403475"/>
              <a:gd name="connsiteX9" fmla="*/ 5353050 w 8048625"/>
              <a:gd name="connsiteY9" fmla="*/ 2400300 h 2403475"/>
              <a:gd name="connsiteX10" fmla="*/ 4686300 w 8048625"/>
              <a:gd name="connsiteY10" fmla="*/ 2314575 h 2403475"/>
              <a:gd name="connsiteX11" fmla="*/ 3648075 w 8048625"/>
              <a:gd name="connsiteY11" fmla="*/ 1990725 h 2403475"/>
              <a:gd name="connsiteX12" fmla="*/ 2971800 w 8048625"/>
              <a:gd name="connsiteY12" fmla="*/ 1743075 h 2403475"/>
              <a:gd name="connsiteX13" fmla="*/ 2552700 w 8048625"/>
              <a:gd name="connsiteY13" fmla="*/ 1590675 h 2403475"/>
              <a:gd name="connsiteX14" fmla="*/ 2257425 w 8048625"/>
              <a:gd name="connsiteY14" fmla="*/ 1485900 h 2403475"/>
              <a:gd name="connsiteX15" fmla="*/ 1857375 w 8048625"/>
              <a:gd name="connsiteY15" fmla="*/ 1714500 h 2403475"/>
              <a:gd name="connsiteX16" fmla="*/ 1590675 w 8048625"/>
              <a:gd name="connsiteY16" fmla="*/ 1885950 h 2403475"/>
              <a:gd name="connsiteX17" fmla="*/ 1352550 w 8048625"/>
              <a:gd name="connsiteY17" fmla="*/ 2000250 h 2403475"/>
              <a:gd name="connsiteX18" fmla="*/ 1181100 w 8048625"/>
              <a:gd name="connsiteY18" fmla="*/ 2133600 h 2403475"/>
              <a:gd name="connsiteX19" fmla="*/ 390525 w 8048625"/>
              <a:gd name="connsiteY19" fmla="*/ 1952625 h 2403475"/>
              <a:gd name="connsiteX20" fmla="*/ 0 w 8048625"/>
              <a:gd name="connsiteY20" fmla="*/ 1771650 h 2403475"/>
              <a:gd name="connsiteX0" fmla="*/ 8048625 w 8048625"/>
              <a:gd name="connsiteY0" fmla="*/ 0 h 2403475"/>
              <a:gd name="connsiteX1" fmla="*/ 7467600 w 8048625"/>
              <a:gd name="connsiteY1" fmla="*/ 1352550 h 2403475"/>
              <a:gd name="connsiteX2" fmla="*/ 7248525 w 8048625"/>
              <a:gd name="connsiteY2" fmla="*/ 1600200 h 2403475"/>
              <a:gd name="connsiteX3" fmla="*/ 7067550 w 8048625"/>
              <a:gd name="connsiteY3" fmla="*/ 1685925 h 2403475"/>
              <a:gd name="connsiteX4" fmla="*/ 6819900 w 8048625"/>
              <a:gd name="connsiteY4" fmla="*/ 1981200 h 2403475"/>
              <a:gd name="connsiteX5" fmla="*/ 6667500 w 8048625"/>
              <a:gd name="connsiteY5" fmla="*/ 2152650 h 2403475"/>
              <a:gd name="connsiteX6" fmla="*/ 6305550 w 8048625"/>
              <a:gd name="connsiteY6" fmla="*/ 2190750 h 2403475"/>
              <a:gd name="connsiteX7" fmla="*/ 5953125 w 8048625"/>
              <a:gd name="connsiteY7" fmla="*/ 2209800 h 2403475"/>
              <a:gd name="connsiteX8" fmla="*/ 5638800 w 8048625"/>
              <a:gd name="connsiteY8" fmla="*/ 2333625 h 2403475"/>
              <a:gd name="connsiteX9" fmla="*/ 5353050 w 8048625"/>
              <a:gd name="connsiteY9" fmla="*/ 2400300 h 2403475"/>
              <a:gd name="connsiteX10" fmla="*/ 4686300 w 8048625"/>
              <a:gd name="connsiteY10" fmla="*/ 2314575 h 2403475"/>
              <a:gd name="connsiteX11" fmla="*/ 3648075 w 8048625"/>
              <a:gd name="connsiteY11" fmla="*/ 1990725 h 2403475"/>
              <a:gd name="connsiteX12" fmla="*/ 2971800 w 8048625"/>
              <a:gd name="connsiteY12" fmla="*/ 1743075 h 2403475"/>
              <a:gd name="connsiteX13" fmla="*/ 2552700 w 8048625"/>
              <a:gd name="connsiteY13" fmla="*/ 1590675 h 2403475"/>
              <a:gd name="connsiteX14" fmla="*/ 2257425 w 8048625"/>
              <a:gd name="connsiteY14" fmla="*/ 1485900 h 2403475"/>
              <a:gd name="connsiteX15" fmla="*/ 1857375 w 8048625"/>
              <a:gd name="connsiteY15" fmla="*/ 1714500 h 2403475"/>
              <a:gd name="connsiteX16" fmla="*/ 1552575 w 8048625"/>
              <a:gd name="connsiteY16" fmla="*/ 1866900 h 2403475"/>
              <a:gd name="connsiteX17" fmla="*/ 1352550 w 8048625"/>
              <a:gd name="connsiteY17" fmla="*/ 2000250 h 2403475"/>
              <a:gd name="connsiteX18" fmla="*/ 1181100 w 8048625"/>
              <a:gd name="connsiteY18" fmla="*/ 2133600 h 2403475"/>
              <a:gd name="connsiteX19" fmla="*/ 390525 w 8048625"/>
              <a:gd name="connsiteY19" fmla="*/ 1952625 h 2403475"/>
              <a:gd name="connsiteX20" fmla="*/ 0 w 8048625"/>
              <a:gd name="connsiteY20" fmla="*/ 1771650 h 2403475"/>
              <a:gd name="connsiteX0" fmla="*/ 8048625 w 8048625"/>
              <a:gd name="connsiteY0" fmla="*/ 0 h 2403475"/>
              <a:gd name="connsiteX1" fmla="*/ 7467600 w 8048625"/>
              <a:gd name="connsiteY1" fmla="*/ 1352550 h 2403475"/>
              <a:gd name="connsiteX2" fmla="*/ 7248525 w 8048625"/>
              <a:gd name="connsiteY2" fmla="*/ 1600200 h 2403475"/>
              <a:gd name="connsiteX3" fmla="*/ 7067550 w 8048625"/>
              <a:gd name="connsiteY3" fmla="*/ 1685925 h 2403475"/>
              <a:gd name="connsiteX4" fmla="*/ 6819900 w 8048625"/>
              <a:gd name="connsiteY4" fmla="*/ 1981200 h 2403475"/>
              <a:gd name="connsiteX5" fmla="*/ 6667500 w 8048625"/>
              <a:gd name="connsiteY5" fmla="*/ 2152650 h 2403475"/>
              <a:gd name="connsiteX6" fmla="*/ 6305550 w 8048625"/>
              <a:gd name="connsiteY6" fmla="*/ 2190750 h 2403475"/>
              <a:gd name="connsiteX7" fmla="*/ 5953125 w 8048625"/>
              <a:gd name="connsiteY7" fmla="*/ 2209800 h 2403475"/>
              <a:gd name="connsiteX8" fmla="*/ 5638800 w 8048625"/>
              <a:gd name="connsiteY8" fmla="*/ 2333625 h 2403475"/>
              <a:gd name="connsiteX9" fmla="*/ 5353050 w 8048625"/>
              <a:gd name="connsiteY9" fmla="*/ 2400300 h 2403475"/>
              <a:gd name="connsiteX10" fmla="*/ 4686300 w 8048625"/>
              <a:gd name="connsiteY10" fmla="*/ 2314575 h 2403475"/>
              <a:gd name="connsiteX11" fmla="*/ 3648075 w 8048625"/>
              <a:gd name="connsiteY11" fmla="*/ 1990725 h 2403475"/>
              <a:gd name="connsiteX12" fmla="*/ 2971800 w 8048625"/>
              <a:gd name="connsiteY12" fmla="*/ 1743075 h 2403475"/>
              <a:gd name="connsiteX13" fmla="*/ 2552700 w 8048625"/>
              <a:gd name="connsiteY13" fmla="*/ 1590675 h 2403475"/>
              <a:gd name="connsiteX14" fmla="*/ 2257425 w 8048625"/>
              <a:gd name="connsiteY14" fmla="*/ 1485900 h 2403475"/>
              <a:gd name="connsiteX15" fmla="*/ 1857375 w 8048625"/>
              <a:gd name="connsiteY15" fmla="*/ 1714500 h 2403475"/>
              <a:gd name="connsiteX16" fmla="*/ 1552575 w 8048625"/>
              <a:gd name="connsiteY16" fmla="*/ 1866900 h 2403475"/>
              <a:gd name="connsiteX17" fmla="*/ 1352550 w 8048625"/>
              <a:gd name="connsiteY17" fmla="*/ 2000250 h 2403475"/>
              <a:gd name="connsiteX18" fmla="*/ 1095375 w 8048625"/>
              <a:gd name="connsiteY18" fmla="*/ 1866900 h 2403475"/>
              <a:gd name="connsiteX19" fmla="*/ 390525 w 8048625"/>
              <a:gd name="connsiteY19" fmla="*/ 1952625 h 2403475"/>
              <a:gd name="connsiteX20" fmla="*/ 0 w 8048625"/>
              <a:gd name="connsiteY20" fmla="*/ 1771650 h 2403475"/>
              <a:gd name="connsiteX0" fmla="*/ 8048625 w 8048625"/>
              <a:gd name="connsiteY0" fmla="*/ 0 h 2403475"/>
              <a:gd name="connsiteX1" fmla="*/ 7467600 w 8048625"/>
              <a:gd name="connsiteY1" fmla="*/ 1352550 h 2403475"/>
              <a:gd name="connsiteX2" fmla="*/ 7248525 w 8048625"/>
              <a:gd name="connsiteY2" fmla="*/ 1600200 h 2403475"/>
              <a:gd name="connsiteX3" fmla="*/ 7067550 w 8048625"/>
              <a:gd name="connsiteY3" fmla="*/ 1685925 h 2403475"/>
              <a:gd name="connsiteX4" fmla="*/ 6819900 w 8048625"/>
              <a:gd name="connsiteY4" fmla="*/ 1981200 h 2403475"/>
              <a:gd name="connsiteX5" fmla="*/ 6667500 w 8048625"/>
              <a:gd name="connsiteY5" fmla="*/ 2152650 h 2403475"/>
              <a:gd name="connsiteX6" fmla="*/ 6305550 w 8048625"/>
              <a:gd name="connsiteY6" fmla="*/ 2190750 h 2403475"/>
              <a:gd name="connsiteX7" fmla="*/ 5953125 w 8048625"/>
              <a:gd name="connsiteY7" fmla="*/ 2209800 h 2403475"/>
              <a:gd name="connsiteX8" fmla="*/ 5638800 w 8048625"/>
              <a:gd name="connsiteY8" fmla="*/ 2333625 h 2403475"/>
              <a:gd name="connsiteX9" fmla="*/ 5353050 w 8048625"/>
              <a:gd name="connsiteY9" fmla="*/ 2400300 h 2403475"/>
              <a:gd name="connsiteX10" fmla="*/ 4686300 w 8048625"/>
              <a:gd name="connsiteY10" fmla="*/ 2314575 h 2403475"/>
              <a:gd name="connsiteX11" fmla="*/ 3648075 w 8048625"/>
              <a:gd name="connsiteY11" fmla="*/ 1990725 h 2403475"/>
              <a:gd name="connsiteX12" fmla="*/ 2971800 w 8048625"/>
              <a:gd name="connsiteY12" fmla="*/ 1743075 h 2403475"/>
              <a:gd name="connsiteX13" fmla="*/ 2552700 w 8048625"/>
              <a:gd name="connsiteY13" fmla="*/ 1590675 h 2403475"/>
              <a:gd name="connsiteX14" fmla="*/ 2257425 w 8048625"/>
              <a:gd name="connsiteY14" fmla="*/ 1485900 h 2403475"/>
              <a:gd name="connsiteX15" fmla="*/ 1857375 w 8048625"/>
              <a:gd name="connsiteY15" fmla="*/ 1714500 h 2403475"/>
              <a:gd name="connsiteX16" fmla="*/ 1552575 w 8048625"/>
              <a:gd name="connsiteY16" fmla="*/ 1866900 h 2403475"/>
              <a:gd name="connsiteX17" fmla="*/ 1323975 w 8048625"/>
              <a:gd name="connsiteY17" fmla="*/ 1943100 h 2403475"/>
              <a:gd name="connsiteX18" fmla="*/ 1095375 w 8048625"/>
              <a:gd name="connsiteY18" fmla="*/ 1866900 h 2403475"/>
              <a:gd name="connsiteX19" fmla="*/ 390525 w 8048625"/>
              <a:gd name="connsiteY19" fmla="*/ 1952625 h 2403475"/>
              <a:gd name="connsiteX20" fmla="*/ 0 w 8048625"/>
              <a:gd name="connsiteY20" fmla="*/ 1771650 h 2403475"/>
              <a:gd name="connsiteX0" fmla="*/ 8048625 w 8202612"/>
              <a:gd name="connsiteY0" fmla="*/ 339725 h 2743200"/>
              <a:gd name="connsiteX1" fmla="*/ 8105775 w 8202612"/>
              <a:gd name="connsiteY1" fmla="*/ 225425 h 2743200"/>
              <a:gd name="connsiteX2" fmla="*/ 7467600 w 8202612"/>
              <a:gd name="connsiteY2" fmla="*/ 1692275 h 2743200"/>
              <a:gd name="connsiteX3" fmla="*/ 7248525 w 8202612"/>
              <a:gd name="connsiteY3" fmla="*/ 1939925 h 2743200"/>
              <a:gd name="connsiteX4" fmla="*/ 7067550 w 8202612"/>
              <a:gd name="connsiteY4" fmla="*/ 2025650 h 2743200"/>
              <a:gd name="connsiteX5" fmla="*/ 6819900 w 8202612"/>
              <a:gd name="connsiteY5" fmla="*/ 2320925 h 2743200"/>
              <a:gd name="connsiteX6" fmla="*/ 6667500 w 8202612"/>
              <a:gd name="connsiteY6" fmla="*/ 2492375 h 2743200"/>
              <a:gd name="connsiteX7" fmla="*/ 6305550 w 8202612"/>
              <a:gd name="connsiteY7" fmla="*/ 2530475 h 2743200"/>
              <a:gd name="connsiteX8" fmla="*/ 5953125 w 8202612"/>
              <a:gd name="connsiteY8" fmla="*/ 2549525 h 2743200"/>
              <a:gd name="connsiteX9" fmla="*/ 5638800 w 8202612"/>
              <a:gd name="connsiteY9" fmla="*/ 2673350 h 2743200"/>
              <a:gd name="connsiteX10" fmla="*/ 5353050 w 8202612"/>
              <a:gd name="connsiteY10" fmla="*/ 2740025 h 2743200"/>
              <a:gd name="connsiteX11" fmla="*/ 4686300 w 8202612"/>
              <a:gd name="connsiteY11" fmla="*/ 2654300 h 2743200"/>
              <a:gd name="connsiteX12" fmla="*/ 3648075 w 8202612"/>
              <a:gd name="connsiteY12" fmla="*/ 2330450 h 2743200"/>
              <a:gd name="connsiteX13" fmla="*/ 2971800 w 8202612"/>
              <a:gd name="connsiteY13" fmla="*/ 2082800 h 2743200"/>
              <a:gd name="connsiteX14" fmla="*/ 2552700 w 8202612"/>
              <a:gd name="connsiteY14" fmla="*/ 1930400 h 2743200"/>
              <a:gd name="connsiteX15" fmla="*/ 2257425 w 8202612"/>
              <a:gd name="connsiteY15" fmla="*/ 1825625 h 2743200"/>
              <a:gd name="connsiteX16" fmla="*/ 1857375 w 8202612"/>
              <a:gd name="connsiteY16" fmla="*/ 2054225 h 2743200"/>
              <a:gd name="connsiteX17" fmla="*/ 1552575 w 8202612"/>
              <a:gd name="connsiteY17" fmla="*/ 2206625 h 2743200"/>
              <a:gd name="connsiteX18" fmla="*/ 1323975 w 8202612"/>
              <a:gd name="connsiteY18" fmla="*/ 2282825 h 2743200"/>
              <a:gd name="connsiteX19" fmla="*/ 1095375 w 8202612"/>
              <a:gd name="connsiteY19" fmla="*/ 2206625 h 2743200"/>
              <a:gd name="connsiteX20" fmla="*/ 390525 w 8202612"/>
              <a:gd name="connsiteY20" fmla="*/ 2292350 h 2743200"/>
              <a:gd name="connsiteX21" fmla="*/ 0 w 8202612"/>
              <a:gd name="connsiteY21" fmla="*/ 2111375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2612" h="2743200">
                <a:moveTo>
                  <a:pt x="8048625" y="339725"/>
                </a:moveTo>
                <a:cubicBezTo>
                  <a:pt x="8047038" y="339725"/>
                  <a:pt x="8202612" y="0"/>
                  <a:pt x="8105775" y="225425"/>
                </a:cubicBezTo>
                <a:cubicBezTo>
                  <a:pt x="8008938" y="450850"/>
                  <a:pt x="7610475" y="1406525"/>
                  <a:pt x="7467600" y="1692275"/>
                </a:cubicBezTo>
                <a:cubicBezTo>
                  <a:pt x="7324725" y="1978025"/>
                  <a:pt x="7315200" y="1884363"/>
                  <a:pt x="7248525" y="1939925"/>
                </a:cubicBezTo>
                <a:cubicBezTo>
                  <a:pt x="7181850" y="1995487"/>
                  <a:pt x="7138987" y="1962150"/>
                  <a:pt x="7067550" y="2025650"/>
                </a:cubicBezTo>
                <a:cubicBezTo>
                  <a:pt x="6996113" y="2089150"/>
                  <a:pt x="6886575" y="2243138"/>
                  <a:pt x="6819900" y="2320925"/>
                </a:cubicBezTo>
                <a:cubicBezTo>
                  <a:pt x="6753225" y="2398713"/>
                  <a:pt x="6753225" y="2457450"/>
                  <a:pt x="6667500" y="2492375"/>
                </a:cubicBezTo>
                <a:cubicBezTo>
                  <a:pt x="6581775" y="2527300"/>
                  <a:pt x="6424612" y="2520950"/>
                  <a:pt x="6305550" y="2530475"/>
                </a:cubicBezTo>
                <a:cubicBezTo>
                  <a:pt x="6186488" y="2540000"/>
                  <a:pt x="6064250" y="2525713"/>
                  <a:pt x="5953125" y="2549525"/>
                </a:cubicBezTo>
                <a:cubicBezTo>
                  <a:pt x="5842000" y="2573338"/>
                  <a:pt x="5738812" y="2641600"/>
                  <a:pt x="5638800" y="2673350"/>
                </a:cubicBezTo>
                <a:cubicBezTo>
                  <a:pt x="5538788" y="2705100"/>
                  <a:pt x="5511800" y="2743200"/>
                  <a:pt x="5353050" y="2740025"/>
                </a:cubicBezTo>
                <a:cubicBezTo>
                  <a:pt x="5194300" y="2736850"/>
                  <a:pt x="4970462" y="2722562"/>
                  <a:pt x="4686300" y="2654300"/>
                </a:cubicBezTo>
                <a:cubicBezTo>
                  <a:pt x="4402138" y="2586038"/>
                  <a:pt x="3933825" y="2425700"/>
                  <a:pt x="3648075" y="2330450"/>
                </a:cubicBezTo>
                <a:cubicBezTo>
                  <a:pt x="3362325" y="2235200"/>
                  <a:pt x="2971800" y="2082800"/>
                  <a:pt x="2971800" y="2082800"/>
                </a:cubicBezTo>
                <a:lnTo>
                  <a:pt x="2552700" y="1930400"/>
                </a:lnTo>
                <a:cubicBezTo>
                  <a:pt x="2433638" y="1887538"/>
                  <a:pt x="2373312" y="1804988"/>
                  <a:pt x="2257425" y="1825625"/>
                </a:cubicBezTo>
                <a:cubicBezTo>
                  <a:pt x="2141538" y="1846262"/>
                  <a:pt x="1974850" y="1990725"/>
                  <a:pt x="1857375" y="2054225"/>
                </a:cubicBezTo>
                <a:cubicBezTo>
                  <a:pt x="1739900" y="2117725"/>
                  <a:pt x="1641475" y="2168525"/>
                  <a:pt x="1552575" y="2206625"/>
                </a:cubicBezTo>
                <a:cubicBezTo>
                  <a:pt x="1463675" y="2244725"/>
                  <a:pt x="1400175" y="2282825"/>
                  <a:pt x="1323975" y="2282825"/>
                </a:cubicBezTo>
                <a:cubicBezTo>
                  <a:pt x="1247775" y="2282825"/>
                  <a:pt x="1250950" y="2205038"/>
                  <a:pt x="1095375" y="2206625"/>
                </a:cubicBezTo>
                <a:cubicBezTo>
                  <a:pt x="939800" y="2208213"/>
                  <a:pt x="573087" y="2308225"/>
                  <a:pt x="390525" y="2292350"/>
                </a:cubicBezTo>
                <a:cubicBezTo>
                  <a:pt x="207963" y="2276475"/>
                  <a:pt x="96837" y="2171700"/>
                  <a:pt x="0" y="2111375"/>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Freeform 42"/>
          <p:cNvSpPr/>
          <p:nvPr/>
        </p:nvSpPr>
        <p:spPr>
          <a:xfrm>
            <a:off x="295275" y="1743075"/>
            <a:ext cx="8553450" cy="1647825"/>
          </a:xfrm>
          <a:custGeom>
            <a:avLst/>
            <a:gdLst>
              <a:gd name="connsiteX0" fmla="*/ 8553450 w 8553450"/>
              <a:gd name="connsiteY0" fmla="*/ 0 h 1538287"/>
              <a:gd name="connsiteX1" fmla="*/ 7391400 w 8553450"/>
              <a:gd name="connsiteY1" fmla="*/ 1038225 h 1538287"/>
              <a:gd name="connsiteX2" fmla="*/ 7134225 w 8553450"/>
              <a:gd name="connsiteY2" fmla="*/ 1219200 h 1538287"/>
              <a:gd name="connsiteX3" fmla="*/ 6829425 w 8553450"/>
              <a:gd name="connsiteY3" fmla="*/ 1333500 h 1538287"/>
              <a:gd name="connsiteX4" fmla="*/ 6638925 w 8553450"/>
              <a:gd name="connsiteY4" fmla="*/ 1323975 h 1538287"/>
              <a:gd name="connsiteX5" fmla="*/ 6315075 w 8553450"/>
              <a:gd name="connsiteY5" fmla="*/ 1457325 h 1538287"/>
              <a:gd name="connsiteX6" fmla="*/ 5848350 w 8553450"/>
              <a:gd name="connsiteY6" fmla="*/ 1466850 h 1538287"/>
              <a:gd name="connsiteX7" fmla="*/ 5010150 w 8553450"/>
              <a:gd name="connsiteY7" fmla="*/ 1524000 h 1538287"/>
              <a:gd name="connsiteX8" fmla="*/ 4391025 w 8553450"/>
              <a:gd name="connsiteY8" fmla="*/ 1381125 h 1538287"/>
              <a:gd name="connsiteX9" fmla="*/ 4029075 w 8553450"/>
              <a:gd name="connsiteY9" fmla="*/ 1314450 h 1538287"/>
              <a:gd name="connsiteX10" fmla="*/ 3562350 w 8553450"/>
              <a:gd name="connsiteY10" fmla="*/ 1152525 h 1538287"/>
              <a:gd name="connsiteX11" fmla="*/ 3162300 w 8553450"/>
              <a:gd name="connsiteY11" fmla="*/ 990600 h 1538287"/>
              <a:gd name="connsiteX12" fmla="*/ 2657475 w 8553450"/>
              <a:gd name="connsiteY12" fmla="*/ 828675 h 1538287"/>
              <a:gd name="connsiteX13" fmla="*/ 2333625 w 8553450"/>
              <a:gd name="connsiteY13" fmla="*/ 657225 h 1538287"/>
              <a:gd name="connsiteX14" fmla="*/ 2162175 w 8553450"/>
              <a:gd name="connsiteY14" fmla="*/ 685800 h 1538287"/>
              <a:gd name="connsiteX15" fmla="*/ 1762125 w 8553450"/>
              <a:gd name="connsiteY15" fmla="*/ 895350 h 1538287"/>
              <a:gd name="connsiteX16" fmla="*/ 1409700 w 8553450"/>
              <a:gd name="connsiteY16" fmla="*/ 1076325 h 1538287"/>
              <a:gd name="connsiteX17" fmla="*/ 1009650 w 8553450"/>
              <a:gd name="connsiteY17" fmla="*/ 1209675 h 1538287"/>
              <a:gd name="connsiteX18" fmla="*/ 419100 w 8553450"/>
              <a:gd name="connsiteY18" fmla="*/ 1123950 h 1538287"/>
              <a:gd name="connsiteX19" fmla="*/ 419100 w 8553450"/>
              <a:gd name="connsiteY19" fmla="*/ 1123950 h 1538287"/>
              <a:gd name="connsiteX20" fmla="*/ 0 w 8553450"/>
              <a:gd name="connsiteY20" fmla="*/ 990600 h 1538287"/>
              <a:gd name="connsiteX0" fmla="*/ 8553450 w 8553450"/>
              <a:gd name="connsiteY0" fmla="*/ 0 h 1554162"/>
              <a:gd name="connsiteX1" fmla="*/ 7391400 w 8553450"/>
              <a:gd name="connsiteY1" fmla="*/ 1038225 h 1554162"/>
              <a:gd name="connsiteX2" fmla="*/ 7134225 w 8553450"/>
              <a:gd name="connsiteY2" fmla="*/ 1219200 h 1554162"/>
              <a:gd name="connsiteX3" fmla="*/ 6829425 w 8553450"/>
              <a:gd name="connsiteY3" fmla="*/ 1333500 h 1554162"/>
              <a:gd name="connsiteX4" fmla="*/ 6562725 w 8553450"/>
              <a:gd name="connsiteY4" fmla="*/ 1533525 h 1554162"/>
              <a:gd name="connsiteX5" fmla="*/ 6315075 w 8553450"/>
              <a:gd name="connsiteY5" fmla="*/ 1457325 h 1554162"/>
              <a:gd name="connsiteX6" fmla="*/ 5848350 w 8553450"/>
              <a:gd name="connsiteY6" fmla="*/ 1466850 h 1554162"/>
              <a:gd name="connsiteX7" fmla="*/ 5010150 w 8553450"/>
              <a:gd name="connsiteY7" fmla="*/ 1524000 h 1554162"/>
              <a:gd name="connsiteX8" fmla="*/ 4391025 w 8553450"/>
              <a:gd name="connsiteY8" fmla="*/ 1381125 h 1554162"/>
              <a:gd name="connsiteX9" fmla="*/ 4029075 w 8553450"/>
              <a:gd name="connsiteY9" fmla="*/ 1314450 h 1554162"/>
              <a:gd name="connsiteX10" fmla="*/ 3562350 w 8553450"/>
              <a:gd name="connsiteY10" fmla="*/ 1152525 h 1554162"/>
              <a:gd name="connsiteX11" fmla="*/ 3162300 w 8553450"/>
              <a:gd name="connsiteY11" fmla="*/ 990600 h 1554162"/>
              <a:gd name="connsiteX12" fmla="*/ 2657475 w 8553450"/>
              <a:gd name="connsiteY12" fmla="*/ 828675 h 1554162"/>
              <a:gd name="connsiteX13" fmla="*/ 2333625 w 8553450"/>
              <a:gd name="connsiteY13" fmla="*/ 657225 h 1554162"/>
              <a:gd name="connsiteX14" fmla="*/ 2162175 w 8553450"/>
              <a:gd name="connsiteY14" fmla="*/ 685800 h 1554162"/>
              <a:gd name="connsiteX15" fmla="*/ 1762125 w 8553450"/>
              <a:gd name="connsiteY15" fmla="*/ 895350 h 1554162"/>
              <a:gd name="connsiteX16" fmla="*/ 1409700 w 8553450"/>
              <a:gd name="connsiteY16" fmla="*/ 1076325 h 1554162"/>
              <a:gd name="connsiteX17" fmla="*/ 1009650 w 8553450"/>
              <a:gd name="connsiteY17" fmla="*/ 1209675 h 1554162"/>
              <a:gd name="connsiteX18" fmla="*/ 419100 w 8553450"/>
              <a:gd name="connsiteY18" fmla="*/ 1123950 h 1554162"/>
              <a:gd name="connsiteX19" fmla="*/ 419100 w 8553450"/>
              <a:gd name="connsiteY19" fmla="*/ 1123950 h 1554162"/>
              <a:gd name="connsiteX20" fmla="*/ 0 w 8553450"/>
              <a:gd name="connsiteY20" fmla="*/ 990600 h 1554162"/>
              <a:gd name="connsiteX0" fmla="*/ 8553450 w 8553450"/>
              <a:gd name="connsiteY0" fmla="*/ 0 h 1546225"/>
              <a:gd name="connsiteX1" fmla="*/ 7391400 w 8553450"/>
              <a:gd name="connsiteY1" fmla="*/ 1038225 h 1546225"/>
              <a:gd name="connsiteX2" fmla="*/ 7134225 w 8553450"/>
              <a:gd name="connsiteY2" fmla="*/ 1219200 h 1546225"/>
              <a:gd name="connsiteX3" fmla="*/ 6867525 w 8553450"/>
              <a:gd name="connsiteY3" fmla="*/ 1381124 h 1546225"/>
              <a:gd name="connsiteX4" fmla="*/ 6562725 w 8553450"/>
              <a:gd name="connsiteY4" fmla="*/ 1533525 h 1546225"/>
              <a:gd name="connsiteX5" fmla="*/ 6315075 w 8553450"/>
              <a:gd name="connsiteY5" fmla="*/ 1457325 h 1546225"/>
              <a:gd name="connsiteX6" fmla="*/ 5848350 w 8553450"/>
              <a:gd name="connsiteY6" fmla="*/ 1466850 h 1546225"/>
              <a:gd name="connsiteX7" fmla="*/ 5010150 w 8553450"/>
              <a:gd name="connsiteY7" fmla="*/ 1524000 h 1546225"/>
              <a:gd name="connsiteX8" fmla="*/ 4391025 w 8553450"/>
              <a:gd name="connsiteY8" fmla="*/ 1381125 h 1546225"/>
              <a:gd name="connsiteX9" fmla="*/ 4029075 w 8553450"/>
              <a:gd name="connsiteY9" fmla="*/ 1314450 h 1546225"/>
              <a:gd name="connsiteX10" fmla="*/ 3562350 w 8553450"/>
              <a:gd name="connsiteY10" fmla="*/ 1152525 h 1546225"/>
              <a:gd name="connsiteX11" fmla="*/ 3162300 w 8553450"/>
              <a:gd name="connsiteY11" fmla="*/ 990600 h 1546225"/>
              <a:gd name="connsiteX12" fmla="*/ 2657475 w 8553450"/>
              <a:gd name="connsiteY12" fmla="*/ 828675 h 1546225"/>
              <a:gd name="connsiteX13" fmla="*/ 2333625 w 8553450"/>
              <a:gd name="connsiteY13" fmla="*/ 657225 h 1546225"/>
              <a:gd name="connsiteX14" fmla="*/ 2162175 w 8553450"/>
              <a:gd name="connsiteY14" fmla="*/ 685800 h 1546225"/>
              <a:gd name="connsiteX15" fmla="*/ 1762125 w 8553450"/>
              <a:gd name="connsiteY15" fmla="*/ 895350 h 1546225"/>
              <a:gd name="connsiteX16" fmla="*/ 1409700 w 8553450"/>
              <a:gd name="connsiteY16" fmla="*/ 1076325 h 1546225"/>
              <a:gd name="connsiteX17" fmla="*/ 1009650 w 8553450"/>
              <a:gd name="connsiteY17" fmla="*/ 1209675 h 1546225"/>
              <a:gd name="connsiteX18" fmla="*/ 419100 w 8553450"/>
              <a:gd name="connsiteY18" fmla="*/ 1123950 h 1546225"/>
              <a:gd name="connsiteX19" fmla="*/ 419100 w 8553450"/>
              <a:gd name="connsiteY19" fmla="*/ 1123950 h 1546225"/>
              <a:gd name="connsiteX20" fmla="*/ 0 w 8553450"/>
              <a:gd name="connsiteY20" fmla="*/ 990600 h 1546225"/>
              <a:gd name="connsiteX0" fmla="*/ 8553450 w 8553450"/>
              <a:gd name="connsiteY0" fmla="*/ 0 h 1620837"/>
              <a:gd name="connsiteX1" fmla="*/ 7391400 w 8553450"/>
              <a:gd name="connsiteY1" fmla="*/ 1038225 h 1620837"/>
              <a:gd name="connsiteX2" fmla="*/ 7134225 w 8553450"/>
              <a:gd name="connsiteY2" fmla="*/ 1219200 h 1620837"/>
              <a:gd name="connsiteX3" fmla="*/ 6867525 w 8553450"/>
              <a:gd name="connsiteY3" fmla="*/ 1381124 h 1620837"/>
              <a:gd name="connsiteX4" fmla="*/ 6562725 w 8553450"/>
              <a:gd name="connsiteY4" fmla="*/ 1533525 h 1620837"/>
              <a:gd name="connsiteX5" fmla="*/ 6257925 w 8553450"/>
              <a:gd name="connsiteY5" fmla="*/ 1609725 h 1620837"/>
              <a:gd name="connsiteX6" fmla="*/ 5848350 w 8553450"/>
              <a:gd name="connsiteY6" fmla="*/ 1466850 h 1620837"/>
              <a:gd name="connsiteX7" fmla="*/ 5010150 w 8553450"/>
              <a:gd name="connsiteY7" fmla="*/ 1524000 h 1620837"/>
              <a:gd name="connsiteX8" fmla="*/ 4391025 w 8553450"/>
              <a:gd name="connsiteY8" fmla="*/ 1381125 h 1620837"/>
              <a:gd name="connsiteX9" fmla="*/ 4029075 w 8553450"/>
              <a:gd name="connsiteY9" fmla="*/ 1314450 h 1620837"/>
              <a:gd name="connsiteX10" fmla="*/ 3562350 w 8553450"/>
              <a:gd name="connsiteY10" fmla="*/ 1152525 h 1620837"/>
              <a:gd name="connsiteX11" fmla="*/ 3162300 w 8553450"/>
              <a:gd name="connsiteY11" fmla="*/ 990600 h 1620837"/>
              <a:gd name="connsiteX12" fmla="*/ 2657475 w 8553450"/>
              <a:gd name="connsiteY12" fmla="*/ 828675 h 1620837"/>
              <a:gd name="connsiteX13" fmla="*/ 2333625 w 8553450"/>
              <a:gd name="connsiteY13" fmla="*/ 657225 h 1620837"/>
              <a:gd name="connsiteX14" fmla="*/ 2162175 w 8553450"/>
              <a:gd name="connsiteY14" fmla="*/ 685800 h 1620837"/>
              <a:gd name="connsiteX15" fmla="*/ 1762125 w 8553450"/>
              <a:gd name="connsiteY15" fmla="*/ 895350 h 1620837"/>
              <a:gd name="connsiteX16" fmla="*/ 1409700 w 8553450"/>
              <a:gd name="connsiteY16" fmla="*/ 1076325 h 1620837"/>
              <a:gd name="connsiteX17" fmla="*/ 1009650 w 8553450"/>
              <a:gd name="connsiteY17" fmla="*/ 1209675 h 1620837"/>
              <a:gd name="connsiteX18" fmla="*/ 419100 w 8553450"/>
              <a:gd name="connsiteY18" fmla="*/ 1123950 h 1620837"/>
              <a:gd name="connsiteX19" fmla="*/ 419100 w 8553450"/>
              <a:gd name="connsiteY19" fmla="*/ 1123950 h 1620837"/>
              <a:gd name="connsiteX20" fmla="*/ 0 w 8553450"/>
              <a:gd name="connsiteY20" fmla="*/ 990600 h 1620837"/>
              <a:gd name="connsiteX0" fmla="*/ 8553450 w 8553450"/>
              <a:gd name="connsiteY0" fmla="*/ 0 h 1624013"/>
              <a:gd name="connsiteX1" fmla="*/ 7391400 w 8553450"/>
              <a:gd name="connsiteY1" fmla="*/ 1038225 h 1624013"/>
              <a:gd name="connsiteX2" fmla="*/ 7134225 w 8553450"/>
              <a:gd name="connsiteY2" fmla="*/ 1219200 h 1624013"/>
              <a:gd name="connsiteX3" fmla="*/ 6867525 w 8553450"/>
              <a:gd name="connsiteY3" fmla="*/ 1381124 h 1624013"/>
              <a:gd name="connsiteX4" fmla="*/ 6562725 w 8553450"/>
              <a:gd name="connsiteY4" fmla="*/ 1533525 h 1624013"/>
              <a:gd name="connsiteX5" fmla="*/ 6257925 w 8553450"/>
              <a:gd name="connsiteY5" fmla="*/ 1609725 h 1624013"/>
              <a:gd name="connsiteX6" fmla="*/ 5800725 w 8553450"/>
              <a:gd name="connsiteY6" fmla="*/ 1609725 h 1624013"/>
              <a:gd name="connsiteX7" fmla="*/ 5010150 w 8553450"/>
              <a:gd name="connsiteY7" fmla="*/ 1524000 h 1624013"/>
              <a:gd name="connsiteX8" fmla="*/ 4391025 w 8553450"/>
              <a:gd name="connsiteY8" fmla="*/ 1381125 h 1624013"/>
              <a:gd name="connsiteX9" fmla="*/ 4029075 w 8553450"/>
              <a:gd name="connsiteY9" fmla="*/ 1314450 h 1624013"/>
              <a:gd name="connsiteX10" fmla="*/ 3562350 w 8553450"/>
              <a:gd name="connsiteY10" fmla="*/ 1152525 h 1624013"/>
              <a:gd name="connsiteX11" fmla="*/ 3162300 w 8553450"/>
              <a:gd name="connsiteY11" fmla="*/ 990600 h 1624013"/>
              <a:gd name="connsiteX12" fmla="*/ 2657475 w 8553450"/>
              <a:gd name="connsiteY12" fmla="*/ 828675 h 1624013"/>
              <a:gd name="connsiteX13" fmla="*/ 2333625 w 8553450"/>
              <a:gd name="connsiteY13" fmla="*/ 657225 h 1624013"/>
              <a:gd name="connsiteX14" fmla="*/ 2162175 w 8553450"/>
              <a:gd name="connsiteY14" fmla="*/ 685800 h 1624013"/>
              <a:gd name="connsiteX15" fmla="*/ 1762125 w 8553450"/>
              <a:gd name="connsiteY15" fmla="*/ 895350 h 1624013"/>
              <a:gd name="connsiteX16" fmla="*/ 1409700 w 8553450"/>
              <a:gd name="connsiteY16" fmla="*/ 1076325 h 1624013"/>
              <a:gd name="connsiteX17" fmla="*/ 1009650 w 8553450"/>
              <a:gd name="connsiteY17" fmla="*/ 1209675 h 1624013"/>
              <a:gd name="connsiteX18" fmla="*/ 419100 w 8553450"/>
              <a:gd name="connsiteY18" fmla="*/ 1123950 h 1624013"/>
              <a:gd name="connsiteX19" fmla="*/ 419100 w 8553450"/>
              <a:gd name="connsiteY19" fmla="*/ 1123950 h 1624013"/>
              <a:gd name="connsiteX20" fmla="*/ 0 w 8553450"/>
              <a:gd name="connsiteY20" fmla="*/ 990600 h 1624013"/>
              <a:gd name="connsiteX0" fmla="*/ 8553450 w 8553450"/>
              <a:gd name="connsiteY0" fmla="*/ 0 h 1647825"/>
              <a:gd name="connsiteX1" fmla="*/ 7391400 w 8553450"/>
              <a:gd name="connsiteY1" fmla="*/ 1038225 h 1647825"/>
              <a:gd name="connsiteX2" fmla="*/ 7134225 w 8553450"/>
              <a:gd name="connsiteY2" fmla="*/ 1219200 h 1647825"/>
              <a:gd name="connsiteX3" fmla="*/ 6867525 w 8553450"/>
              <a:gd name="connsiteY3" fmla="*/ 1381124 h 1647825"/>
              <a:gd name="connsiteX4" fmla="*/ 6562725 w 8553450"/>
              <a:gd name="connsiteY4" fmla="*/ 1533525 h 1647825"/>
              <a:gd name="connsiteX5" fmla="*/ 6257925 w 8553450"/>
              <a:gd name="connsiteY5" fmla="*/ 1609725 h 1647825"/>
              <a:gd name="connsiteX6" fmla="*/ 5800725 w 8553450"/>
              <a:gd name="connsiteY6" fmla="*/ 1609725 h 1647825"/>
              <a:gd name="connsiteX7" fmla="*/ 5191125 w 8553450"/>
              <a:gd name="connsiteY7" fmla="*/ 1609725 h 1647825"/>
              <a:gd name="connsiteX8" fmla="*/ 4391025 w 8553450"/>
              <a:gd name="connsiteY8" fmla="*/ 1381125 h 1647825"/>
              <a:gd name="connsiteX9" fmla="*/ 4029075 w 8553450"/>
              <a:gd name="connsiteY9" fmla="*/ 1314450 h 1647825"/>
              <a:gd name="connsiteX10" fmla="*/ 3562350 w 8553450"/>
              <a:gd name="connsiteY10" fmla="*/ 1152525 h 1647825"/>
              <a:gd name="connsiteX11" fmla="*/ 3162300 w 8553450"/>
              <a:gd name="connsiteY11" fmla="*/ 990600 h 1647825"/>
              <a:gd name="connsiteX12" fmla="*/ 2657475 w 8553450"/>
              <a:gd name="connsiteY12" fmla="*/ 828675 h 1647825"/>
              <a:gd name="connsiteX13" fmla="*/ 2333625 w 8553450"/>
              <a:gd name="connsiteY13" fmla="*/ 657225 h 1647825"/>
              <a:gd name="connsiteX14" fmla="*/ 2162175 w 8553450"/>
              <a:gd name="connsiteY14" fmla="*/ 685800 h 1647825"/>
              <a:gd name="connsiteX15" fmla="*/ 1762125 w 8553450"/>
              <a:gd name="connsiteY15" fmla="*/ 895350 h 1647825"/>
              <a:gd name="connsiteX16" fmla="*/ 1409700 w 8553450"/>
              <a:gd name="connsiteY16" fmla="*/ 1076325 h 1647825"/>
              <a:gd name="connsiteX17" fmla="*/ 1009650 w 8553450"/>
              <a:gd name="connsiteY17" fmla="*/ 1209675 h 1647825"/>
              <a:gd name="connsiteX18" fmla="*/ 419100 w 8553450"/>
              <a:gd name="connsiteY18" fmla="*/ 1123950 h 1647825"/>
              <a:gd name="connsiteX19" fmla="*/ 419100 w 8553450"/>
              <a:gd name="connsiteY19" fmla="*/ 1123950 h 1647825"/>
              <a:gd name="connsiteX20" fmla="*/ 0 w 8553450"/>
              <a:gd name="connsiteY20" fmla="*/ 99060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553450" h="1647825">
                <a:moveTo>
                  <a:pt x="8553450" y="0"/>
                </a:moveTo>
                <a:lnTo>
                  <a:pt x="7391400" y="1038225"/>
                </a:lnTo>
                <a:cubicBezTo>
                  <a:pt x="7154863" y="1241425"/>
                  <a:pt x="7221537" y="1162050"/>
                  <a:pt x="7134225" y="1219200"/>
                </a:cubicBezTo>
                <a:cubicBezTo>
                  <a:pt x="7046913" y="1276350"/>
                  <a:pt x="6962775" y="1328737"/>
                  <a:pt x="6867525" y="1381124"/>
                </a:cubicBezTo>
                <a:cubicBezTo>
                  <a:pt x="6772275" y="1433511"/>
                  <a:pt x="6664325" y="1495425"/>
                  <a:pt x="6562725" y="1533525"/>
                </a:cubicBezTo>
                <a:cubicBezTo>
                  <a:pt x="6461125" y="1571625"/>
                  <a:pt x="6384925" y="1597025"/>
                  <a:pt x="6257925" y="1609725"/>
                </a:cubicBezTo>
                <a:cubicBezTo>
                  <a:pt x="6130925" y="1622425"/>
                  <a:pt x="5978525" y="1609725"/>
                  <a:pt x="5800725" y="1609725"/>
                </a:cubicBezTo>
                <a:cubicBezTo>
                  <a:pt x="5622925" y="1609725"/>
                  <a:pt x="5426075" y="1647825"/>
                  <a:pt x="5191125" y="1609725"/>
                </a:cubicBezTo>
                <a:cubicBezTo>
                  <a:pt x="4956175" y="1571625"/>
                  <a:pt x="4584700" y="1430338"/>
                  <a:pt x="4391025" y="1381125"/>
                </a:cubicBezTo>
                <a:cubicBezTo>
                  <a:pt x="4197350" y="1331913"/>
                  <a:pt x="4167187" y="1352550"/>
                  <a:pt x="4029075" y="1314450"/>
                </a:cubicBezTo>
                <a:cubicBezTo>
                  <a:pt x="3890963" y="1276350"/>
                  <a:pt x="3706812" y="1206500"/>
                  <a:pt x="3562350" y="1152525"/>
                </a:cubicBezTo>
                <a:cubicBezTo>
                  <a:pt x="3417888" y="1098550"/>
                  <a:pt x="3313113" y="1044575"/>
                  <a:pt x="3162300" y="990600"/>
                </a:cubicBezTo>
                <a:cubicBezTo>
                  <a:pt x="3011488" y="936625"/>
                  <a:pt x="2795588" y="884238"/>
                  <a:pt x="2657475" y="828675"/>
                </a:cubicBezTo>
                <a:cubicBezTo>
                  <a:pt x="2519363" y="773113"/>
                  <a:pt x="2416175" y="681038"/>
                  <a:pt x="2333625" y="657225"/>
                </a:cubicBezTo>
                <a:cubicBezTo>
                  <a:pt x="2251075" y="633413"/>
                  <a:pt x="2257425" y="646113"/>
                  <a:pt x="2162175" y="685800"/>
                </a:cubicBezTo>
                <a:cubicBezTo>
                  <a:pt x="2066925" y="725487"/>
                  <a:pt x="1762125" y="895350"/>
                  <a:pt x="1762125" y="895350"/>
                </a:cubicBezTo>
                <a:cubicBezTo>
                  <a:pt x="1636713" y="960437"/>
                  <a:pt x="1535113" y="1023938"/>
                  <a:pt x="1409700" y="1076325"/>
                </a:cubicBezTo>
                <a:cubicBezTo>
                  <a:pt x="1284288" y="1128713"/>
                  <a:pt x="1174750" y="1201738"/>
                  <a:pt x="1009650" y="1209675"/>
                </a:cubicBezTo>
                <a:cubicBezTo>
                  <a:pt x="844550" y="1217612"/>
                  <a:pt x="419100" y="1123950"/>
                  <a:pt x="419100" y="1123950"/>
                </a:cubicBezTo>
                <a:lnTo>
                  <a:pt x="419100" y="1123950"/>
                </a:lnTo>
                <a:lnTo>
                  <a:pt x="0" y="990600"/>
                </a:ln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a:off x="4972050" y="304800"/>
            <a:ext cx="0" cy="1752600"/>
          </a:xfrm>
          <a:prstGeom prst="line">
            <a:avLst/>
          </a:prstGeom>
          <a:ln w="25400">
            <a:solidFill>
              <a:schemeClr val="accent2">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idx="1"/>
          </p:nvPr>
        </p:nvSpPr>
        <p:spPr>
          <a:xfrm>
            <a:off x="152400" y="4953000"/>
            <a:ext cx="8991600" cy="1600200"/>
          </a:xfrm>
        </p:spPr>
        <p:txBody>
          <a:bodyPr>
            <a:normAutofit fontScale="25000" lnSpcReduction="20000"/>
          </a:bodyPr>
          <a:lstStyle/>
          <a:p>
            <a:pPr>
              <a:buNone/>
            </a:pPr>
            <a:r>
              <a:rPr lang="en-US" sz="5600" b="1" u="sng" cap="small" dirty="0"/>
              <a:t>PRESERVE CREATION Time Line</a:t>
            </a:r>
            <a:r>
              <a:rPr lang="en-US" sz="5600" dirty="0"/>
              <a:t>:</a:t>
            </a:r>
          </a:p>
          <a:p>
            <a:pPr>
              <a:buNone/>
            </a:pPr>
            <a:r>
              <a:rPr lang="en-US" sz="5600" b="1" dirty="0">
                <a:solidFill>
                  <a:schemeClr val="accent2">
                    <a:lumMod val="50000"/>
                  </a:schemeClr>
                </a:solidFill>
              </a:rPr>
              <a:t>US Army Corps of Engineers </a:t>
            </a:r>
            <a:r>
              <a:rPr lang="en-US" sz="5600" b="1" u="sng" dirty="0">
                <a:solidFill>
                  <a:schemeClr val="accent2">
                    <a:lumMod val="50000"/>
                  </a:schemeClr>
                </a:solidFill>
              </a:rPr>
              <a:t>Jurisdictional Waters</a:t>
            </a:r>
            <a:r>
              <a:rPr lang="en-US" sz="5600" b="1" dirty="0">
                <a:solidFill>
                  <a:schemeClr val="accent2">
                    <a:lumMod val="50000"/>
                  </a:schemeClr>
                </a:solidFill>
              </a:rPr>
              <a:t> flows to the Colorado  River via the Big Sandy and Bill Williams Rivers</a:t>
            </a:r>
          </a:p>
          <a:p>
            <a:pPr marL="514350" indent="-514350">
              <a:buNone/>
            </a:pPr>
            <a:r>
              <a:rPr lang="en-US" sz="5600" b="1" dirty="0">
                <a:solidFill>
                  <a:srgbClr val="0000FF"/>
                </a:solidFill>
              </a:rPr>
              <a:t>Established in 2007 – Original intent as a </a:t>
            </a:r>
            <a:r>
              <a:rPr lang="en-US" sz="5600" b="1" u="sng" dirty="0">
                <a:solidFill>
                  <a:srgbClr val="0000FF"/>
                </a:solidFill>
              </a:rPr>
              <a:t>Riparian Mitigation Bank</a:t>
            </a:r>
            <a:r>
              <a:rPr lang="en-US" sz="5600" b="1" dirty="0">
                <a:solidFill>
                  <a:srgbClr val="0000FF"/>
                </a:solidFill>
              </a:rPr>
              <a:t> with USACE</a:t>
            </a:r>
          </a:p>
          <a:p>
            <a:pPr marL="514350" indent="-514350">
              <a:buNone/>
            </a:pPr>
            <a:r>
              <a:rPr lang="en-US" sz="5600" b="1" dirty="0">
                <a:solidFill>
                  <a:schemeClr val="accent3">
                    <a:lumMod val="50000"/>
                  </a:schemeClr>
                </a:solidFill>
              </a:rPr>
              <a:t>Fenced in </a:t>
            </a:r>
            <a:r>
              <a:rPr lang="en-US" sz="5600" b="1" u="sng" dirty="0">
                <a:solidFill>
                  <a:schemeClr val="accent3">
                    <a:lumMod val="50000"/>
                  </a:schemeClr>
                </a:solidFill>
              </a:rPr>
              <a:t>October of 2008</a:t>
            </a:r>
            <a:r>
              <a:rPr lang="en-US" sz="5600" b="1" dirty="0">
                <a:solidFill>
                  <a:schemeClr val="accent3">
                    <a:lumMod val="50000"/>
                  </a:schemeClr>
                </a:solidFill>
              </a:rPr>
              <a:t> with AZ Game and Fish Heritage Funds and Volunteer Support</a:t>
            </a:r>
            <a:endParaRPr lang="en-US" sz="5600" b="1" u="sng" dirty="0">
              <a:solidFill>
                <a:schemeClr val="accent3">
                  <a:lumMod val="50000"/>
                </a:schemeClr>
              </a:solidFill>
            </a:endParaRPr>
          </a:p>
          <a:p>
            <a:pPr marL="514350" indent="-514350">
              <a:buNone/>
            </a:pPr>
            <a:r>
              <a:rPr lang="en-US" sz="5600" b="1" dirty="0">
                <a:solidFill>
                  <a:schemeClr val="accent4">
                    <a:lumMod val="75000"/>
                  </a:schemeClr>
                </a:solidFill>
              </a:rPr>
              <a:t>Initiated Discussions and a Mitigation Bank Prospectus with USACE in 2010</a:t>
            </a:r>
          </a:p>
          <a:p>
            <a:pPr marL="514350" indent="-514350">
              <a:buNone/>
            </a:pPr>
            <a:r>
              <a:rPr lang="en-US" sz="5600" b="1" dirty="0">
                <a:solidFill>
                  <a:schemeClr val="bg2">
                    <a:lumMod val="25000"/>
                  </a:schemeClr>
                </a:solidFill>
              </a:rPr>
              <a:t>Denied Mitigation Bank status by USACE in 2012 Due to Lack of Staff and Training in AZ –  “Work with AZ Game and Fish Department” Can only mitigate through Clean Water Act “In-Lieu Fee” Program</a:t>
            </a:r>
          </a:p>
          <a:p>
            <a:pPr lvl="1">
              <a:buFont typeface="Wingdings" pitchFamily="2" charset="2"/>
              <a:buChar char="Ø"/>
            </a:pPr>
            <a:endParaRPr lang="en-US" b="1" u="sng" dirty="0">
              <a:solidFill>
                <a:schemeClr val="accent3">
                  <a:lumMod val="50000"/>
                </a:schemeClr>
              </a:solidFill>
            </a:endParaRPr>
          </a:p>
          <a:p>
            <a:pPr lvl="1">
              <a:buFont typeface="Wingdings" pitchFamily="2" charset="2"/>
              <a:buChar char="Ø"/>
            </a:pPr>
            <a:endParaRPr lang="en-US" b="1" dirty="0">
              <a:solidFill>
                <a:srgbClr val="0000FF"/>
              </a:solidFill>
            </a:endParaRPr>
          </a:p>
          <a:p>
            <a:pPr>
              <a:buNone/>
            </a:pPr>
            <a:r>
              <a:rPr 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u="sng" dirty="0"/>
              <a:t>Willow Creek Riparian Preserve</a:t>
            </a:r>
            <a:endParaRPr lang="en-US" dirty="0"/>
          </a:p>
        </p:txBody>
      </p:sp>
      <p:sp>
        <p:nvSpPr>
          <p:cNvPr id="3" name="Content Placeholder 2"/>
          <p:cNvSpPr>
            <a:spLocks noGrp="1"/>
          </p:cNvSpPr>
          <p:nvPr>
            <p:ph idx="1"/>
          </p:nvPr>
        </p:nvSpPr>
        <p:spPr>
          <a:xfrm>
            <a:off x="228600" y="685800"/>
            <a:ext cx="8686800" cy="5638800"/>
          </a:xfrm>
        </p:spPr>
        <p:txBody>
          <a:bodyPr>
            <a:normAutofit/>
          </a:bodyPr>
          <a:lstStyle/>
          <a:p>
            <a:pPr algn="ctr">
              <a:buNone/>
            </a:pPr>
            <a:r>
              <a:rPr lang="en-US" b="1" u="sng" dirty="0"/>
              <a:t>HABITATS</a:t>
            </a:r>
            <a:r>
              <a:rPr lang="en-US" dirty="0"/>
              <a:t>:</a:t>
            </a:r>
          </a:p>
          <a:p>
            <a:pPr algn="ctr">
              <a:buNone/>
            </a:pPr>
            <a:endParaRPr lang="en-US" sz="1000" dirty="0"/>
          </a:p>
          <a:p>
            <a:pPr>
              <a:buNone/>
            </a:pPr>
            <a:r>
              <a:rPr lang="en-US" b="1" u="sng" dirty="0">
                <a:solidFill>
                  <a:schemeClr val="accent2">
                    <a:lumMod val="50000"/>
                  </a:schemeClr>
                </a:solidFill>
              </a:rPr>
              <a:t>10-Acre Willow Creek Riparian Preserve</a:t>
            </a:r>
          </a:p>
          <a:p>
            <a:r>
              <a:rPr lang="en-US" sz="2800" b="1" dirty="0"/>
              <a:t>3.5-acres of Cottonwood-Willow Forest                  </a:t>
            </a:r>
            <a:r>
              <a:rPr lang="en-US" sz="2000" dirty="0"/>
              <a:t>(Includes Arizona ash with seep willow understory)</a:t>
            </a:r>
          </a:p>
          <a:p>
            <a:r>
              <a:rPr lang="en-US" sz="2800" b="1" dirty="0"/>
              <a:t>6.5-acres of Desert Scrub                                         </a:t>
            </a:r>
            <a:r>
              <a:rPr lang="en-US" sz="2000" dirty="0"/>
              <a:t>(Includes </a:t>
            </a:r>
            <a:r>
              <a:rPr lang="en-US" sz="1900" dirty="0"/>
              <a:t>(Mesquite dominant with native annual and bunch                                     grasses, cactus, crucifixion thorn tree, creosote, and junipers)</a:t>
            </a:r>
          </a:p>
          <a:p>
            <a:pPr>
              <a:buNone/>
            </a:pPr>
            <a:endParaRPr lang="en-US" sz="900" b="1" u="sng" dirty="0">
              <a:solidFill>
                <a:schemeClr val="tx2">
                  <a:lumMod val="75000"/>
                </a:schemeClr>
              </a:solidFill>
            </a:endParaRPr>
          </a:p>
          <a:p>
            <a:pPr>
              <a:buNone/>
            </a:pPr>
            <a:r>
              <a:rPr lang="en-US" b="1" u="sng" dirty="0">
                <a:solidFill>
                  <a:schemeClr val="tx2">
                    <a:lumMod val="75000"/>
                  </a:schemeClr>
                </a:solidFill>
              </a:rPr>
              <a:t>120-Acre Kramer Property</a:t>
            </a:r>
          </a:p>
          <a:p>
            <a:r>
              <a:rPr lang="en-US" sz="2800" b="1" dirty="0"/>
              <a:t>4.2-acres of Cottonwood-Willow Forest</a:t>
            </a:r>
          </a:p>
          <a:p>
            <a:r>
              <a:rPr lang="en-US" sz="2800" b="1" dirty="0"/>
              <a:t>6-acres of Cliff Face</a:t>
            </a:r>
          </a:p>
          <a:p>
            <a:r>
              <a:rPr lang="en-US" sz="2800" b="1" dirty="0"/>
              <a:t>109.8-acres of Desert Scrub</a:t>
            </a:r>
          </a:p>
          <a:p>
            <a:endParaRPr lang="en-US" dirty="0"/>
          </a:p>
          <a:p>
            <a:pPr algn="ctr">
              <a:buNone/>
            </a:pPr>
            <a:endParaRPr lang="en-US" dirty="0"/>
          </a:p>
          <a:p>
            <a:pPr algn="ctr">
              <a:buNone/>
            </a:pPr>
            <a:endParaRPr lang="en-US" dirty="0"/>
          </a:p>
        </p:txBody>
      </p:sp>
      <p:pic>
        <p:nvPicPr>
          <p:cNvPr id="7" name="Picture 6" descr="Cottonwoods.jpg"/>
          <p:cNvPicPr>
            <a:picLocks noChangeAspect="1"/>
          </p:cNvPicPr>
          <p:nvPr/>
        </p:nvPicPr>
        <p:blipFill>
          <a:blip r:embed="rId2" cstate="email"/>
          <a:srcRect/>
          <a:stretch>
            <a:fillRect/>
          </a:stretch>
        </p:blipFill>
        <p:spPr>
          <a:xfrm>
            <a:off x="6260253" y="2590800"/>
            <a:ext cx="2578947" cy="1813322"/>
          </a:xfrm>
          <a:prstGeom prst="rect">
            <a:avLst/>
          </a:prstGeom>
          <a:ln w="25400">
            <a:solidFill>
              <a:schemeClr val="bg2">
                <a:lumMod val="25000"/>
              </a:schemeClr>
            </a:solidFill>
          </a:ln>
        </p:spPr>
      </p:pic>
      <p:pic>
        <p:nvPicPr>
          <p:cNvPr id="8" name="Picture 7" descr="CliffView.jpg"/>
          <p:cNvPicPr>
            <a:picLocks noChangeAspect="1"/>
          </p:cNvPicPr>
          <p:nvPr/>
        </p:nvPicPr>
        <p:blipFill>
          <a:blip r:embed="rId3" cstate="email"/>
          <a:stretch>
            <a:fillRect/>
          </a:stretch>
        </p:blipFill>
        <p:spPr>
          <a:xfrm>
            <a:off x="6512128" y="5029200"/>
            <a:ext cx="2516579" cy="1663302"/>
          </a:xfrm>
          <a:prstGeom prst="rect">
            <a:avLst/>
          </a:prstGeom>
          <a:ln w="25400">
            <a:solidFill>
              <a:schemeClr val="accent3">
                <a:lumMod val="50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3E50-08C3-4E8F-92D6-45399CA894C3}"/>
              </a:ext>
            </a:extLst>
          </p:cNvPr>
          <p:cNvSpPr>
            <a:spLocks noGrp="1"/>
          </p:cNvSpPr>
          <p:nvPr>
            <p:ph type="title"/>
          </p:nvPr>
        </p:nvSpPr>
        <p:spPr>
          <a:xfrm>
            <a:off x="457200" y="-228600"/>
            <a:ext cx="8229600" cy="1143000"/>
          </a:xfrm>
        </p:spPr>
        <p:txBody>
          <a:bodyPr>
            <a:normAutofit/>
          </a:bodyPr>
          <a:lstStyle/>
          <a:p>
            <a:r>
              <a:rPr lang="en-US" sz="3200" b="1" u="sng" dirty="0"/>
              <a:t>Willow Creek Riparian Preserve</a:t>
            </a:r>
            <a:endParaRPr lang="en-US" sz="3200" dirty="0"/>
          </a:p>
        </p:txBody>
      </p:sp>
      <p:sp>
        <p:nvSpPr>
          <p:cNvPr id="4" name="Rectangle 3">
            <a:extLst>
              <a:ext uri="{FF2B5EF4-FFF2-40B4-BE49-F238E27FC236}">
                <a16:creationId xmlns:a16="http://schemas.microsoft.com/office/drawing/2014/main" id="{D6DB5497-8229-49D0-BD8F-D27CA7A9EAAF}"/>
              </a:ext>
            </a:extLst>
          </p:cNvPr>
          <p:cNvSpPr/>
          <p:nvPr/>
        </p:nvSpPr>
        <p:spPr>
          <a:xfrm>
            <a:off x="457200" y="609600"/>
            <a:ext cx="8534400" cy="4708981"/>
          </a:xfrm>
          <a:prstGeom prst="rect">
            <a:avLst/>
          </a:prstGeom>
        </p:spPr>
        <p:txBody>
          <a:bodyPr wrap="square">
            <a:spAutoFit/>
          </a:bodyPr>
          <a:lstStyle/>
          <a:p>
            <a:r>
              <a:rPr lang="en-US" sz="2400" b="1" u="sng" dirty="0"/>
              <a:t>IDENTIFIED THREATS:</a:t>
            </a:r>
            <a:endParaRPr lang="en-US" sz="2400" b="1" dirty="0"/>
          </a:p>
          <a:p>
            <a:pPr marL="342900" indent="-342900">
              <a:buFont typeface="Wingdings" panose="05000000000000000000" pitchFamily="2" charset="2"/>
              <a:buChar char="ü"/>
            </a:pPr>
            <a:r>
              <a:rPr lang="en-US" sz="2400" b="1" dirty="0"/>
              <a:t>LIVESTOCK GRAZING – Excluded/Controlled</a:t>
            </a:r>
          </a:p>
          <a:p>
            <a:pPr marL="342900" indent="-342900">
              <a:buFont typeface="Wingdings" panose="05000000000000000000" pitchFamily="2" charset="2"/>
              <a:buChar char="ü"/>
            </a:pPr>
            <a:r>
              <a:rPr lang="en-US" sz="2400" b="1" dirty="0"/>
              <a:t>OFFROAD VEHICLE USE - Eliminated</a:t>
            </a:r>
          </a:p>
          <a:p>
            <a:pPr marL="342900" indent="-342900">
              <a:buFont typeface="Wingdings" panose="05000000000000000000" pitchFamily="2" charset="2"/>
              <a:buChar char="ü"/>
            </a:pPr>
            <a:r>
              <a:rPr lang="en-US" sz="2400" b="1" dirty="0"/>
              <a:t>HUNTING - Excluded</a:t>
            </a:r>
          </a:p>
          <a:p>
            <a:pPr marL="342900" indent="-342900">
              <a:buFont typeface="Wingdings" panose="05000000000000000000" pitchFamily="2" charset="2"/>
              <a:buChar char="ü"/>
            </a:pPr>
            <a:r>
              <a:rPr lang="en-US" sz="2400" b="1" dirty="0"/>
              <a:t>NOXIOUS AND INVASIVE PLANT SPECIES – Working On It</a:t>
            </a:r>
          </a:p>
          <a:p>
            <a:pPr marL="342900" indent="-342900">
              <a:buFont typeface="Wingdings" panose="05000000000000000000" pitchFamily="2" charset="2"/>
              <a:buChar char="ü"/>
            </a:pPr>
            <a:r>
              <a:rPr lang="en-US" sz="2400" b="1" dirty="0"/>
              <a:t>WOOD CUTTING / DEFORESTATION - Eliminated</a:t>
            </a:r>
          </a:p>
          <a:p>
            <a:pPr marL="342900" indent="-342900">
              <a:buFont typeface="Wingdings" panose="05000000000000000000" pitchFamily="2" charset="2"/>
              <a:buChar char="ü"/>
            </a:pPr>
            <a:r>
              <a:rPr lang="en-US" sz="2400" b="1" dirty="0"/>
              <a:t>CLIMATE CHANGE – Out Of Our Control Globally</a:t>
            </a:r>
            <a:br>
              <a:rPr lang="en-US" sz="2200" b="1" dirty="0"/>
            </a:br>
            <a:br>
              <a:rPr lang="en-US" sz="2200" b="1" dirty="0"/>
            </a:br>
            <a:endParaRPr lang="en-US" sz="2200" b="1" dirty="0"/>
          </a:p>
          <a:p>
            <a:endParaRPr lang="en-US" sz="2200" b="1" dirty="0"/>
          </a:p>
          <a:p>
            <a:endParaRPr lang="en-US" sz="2200" b="1" dirty="0"/>
          </a:p>
          <a:p>
            <a:endParaRPr lang="en-US" sz="2200" b="1" dirty="0"/>
          </a:p>
          <a:p>
            <a:endParaRPr lang="en-US" sz="2200" b="1" dirty="0"/>
          </a:p>
        </p:txBody>
      </p:sp>
      <p:pic>
        <p:nvPicPr>
          <p:cNvPr id="5" name="Picture 4">
            <a:extLst>
              <a:ext uri="{FF2B5EF4-FFF2-40B4-BE49-F238E27FC236}">
                <a16:creationId xmlns:a16="http://schemas.microsoft.com/office/drawing/2014/main" id="{71F9272D-28F7-4F8B-AD5F-C725AD945344}"/>
              </a:ext>
            </a:extLst>
          </p:cNvPr>
          <p:cNvPicPr/>
          <p:nvPr/>
        </p:nvPicPr>
        <p:blipFill>
          <a:blip r:embed="rId2" cstate="print">
            <a:lum bright="-10000" contrast="10000"/>
          </a:blip>
          <a:srcRect r="1476"/>
          <a:stretch>
            <a:fillRect/>
          </a:stretch>
        </p:blipFill>
        <p:spPr bwMode="auto">
          <a:xfrm>
            <a:off x="1905000" y="3234928"/>
            <a:ext cx="5638800" cy="3470672"/>
          </a:xfrm>
          <a:prstGeom prst="rect">
            <a:avLst/>
          </a:prstGeom>
          <a:noFill/>
          <a:ln w="9525">
            <a:noFill/>
            <a:miter lim="800000"/>
            <a:headEnd/>
            <a:tailEnd/>
          </a:ln>
        </p:spPr>
      </p:pic>
    </p:spTree>
    <p:extLst>
      <p:ext uri="{BB962C8B-B14F-4D97-AF65-F5344CB8AC3E}">
        <p14:creationId xmlns:p14="http://schemas.microsoft.com/office/powerpoint/2010/main" val="232314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7-ColorAerial.jpg"/>
          <p:cNvPicPr>
            <a:picLocks noChangeAspect="1"/>
          </p:cNvPicPr>
          <p:nvPr/>
        </p:nvPicPr>
        <p:blipFill>
          <a:blip r:embed="rId3" cstate="email"/>
          <a:stretch>
            <a:fillRect/>
          </a:stretch>
        </p:blipFill>
        <p:spPr>
          <a:xfrm>
            <a:off x="1066800" y="2819400"/>
            <a:ext cx="7122042" cy="3828097"/>
          </a:xfrm>
          <a:prstGeom prst="rect">
            <a:avLst/>
          </a:prstGeom>
        </p:spPr>
      </p:pic>
      <p:pic>
        <p:nvPicPr>
          <p:cNvPr id="8" name="Picture 7" descr="2007-ColorAerial.jpg"/>
          <p:cNvPicPr>
            <a:picLocks noChangeAspect="1"/>
          </p:cNvPicPr>
          <p:nvPr/>
        </p:nvPicPr>
        <p:blipFill>
          <a:blip r:embed="rId4" cstate="email">
            <a:lum contrast="30000"/>
          </a:blip>
          <a:stretch>
            <a:fillRect/>
          </a:stretch>
        </p:blipFill>
        <p:spPr>
          <a:xfrm>
            <a:off x="1066800" y="152400"/>
            <a:ext cx="7086599" cy="2633662"/>
          </a:xfrm>
          <a:prstGeom prst="rect">
            <a:avLst/>
          </a:prstGeom>
        </p:spPr>
      </p:pic>
      <p:sp>
        <p:nvSpPr>
          <p:cNvPr id="12" name="Rectangle 11"/>
          <p:cNvSpPr/>
          <p:nvPr/>
        </p:nvSpPr>
        <p:spPr>
          <a:xfrm>
            <a:off x="2914652" y="1262059"/>
            <a:ext cx="1678181" cy="1114430"/>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286126" y="4248148"/>
            <a:ext cx="1662119" cy="1676400"/>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219200" y="86380"/>
            <a:ext cx="990600" cy="523220"/>
          </a:xfrm>
          <a:prstGeom prst="rect">
            <a:avLst/>
          </a:prstGeom>
          <a:noFill/>
        </p:spPr>
        <p:txBody>
          <a:bodyPr wrap="square" rtlCol="0">
            <a:spAutoFit/>
          </a:bodyPr>
          <a:lstStyle/>
          <a:p>
            <a:r>
              <a:rPr lang="en-US" sz="2800" b="1" dirty="0">
                <a:solidFill>
                  <a:schemeClr val="bg1"/>
                </a:solidFill>
              </a:rPr>
              <a:t>2007</a:t>
            </a:r>
          </a:p>
        </p:txBody>
      </p:sp>
      <p:sp>
        <p:nvSpPr>
          <p:cNvPr id="17" name="TextBox 16"/>
          <p:cNvSpPr txBox="1"/>
          <p:nvPr/>
        </p:nvSpPr>
        <p:spPr>
          <a:xfrm>
            <a:off x="1219200" y="2753298"/>
            <a:ext cx="990600" cy="523220"/>
          </a:xfrm>
          <a:prstGeom prst="rect">
            <a:avLst/>
          </a:prstGeom>
          <a:noFill/>
        </p:spPr>
        <p:txBody>
          <a:bodyPr wrap="square" rtlCol="0">
            <a:spAutoFit/>
          </a:bodyPr>
          <a:lstStyle/>
          <a:p>
            <a:r>
              <a:rPr lang="en-US" sz="2800" b="1" dirty="0">
                <a:solidFill>
                  <a:schemeClr val="bg1"/>
                </a:solidFill>
              </a:rPr>
              <a:t>2017</a:t>
            </a:r>
          </a:p>
        </p:txBody>
      </p:sp>
      <p:cxnSp>
        <p:nvCxnSpPr>
          <p:cNvPr id="31" name="Straight Arrow Connector 30"/>
          <p:cNvCxnSpPr/>
          <p:nvPr/>
        </p:nvCxnSpPr>
        <p:spPr>
          <a:xfrm flipV="1">
            <a:off x="1295400" y="5867400"/>
            <a:ext cx="0" cy="68580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271585" y="6324600"/>
            <a:ext cx="457200" cy="369332"/>
          </a:xfrm>
          <a:prstGeom prst="rect">
            <a:avLst/>
          </a:prstGeom>
          <a:noFill/>
        </p:spPr>
        <p:txBody>
          <a:bodyPr wrap="square" rtlCol="0">
            <a:spAutoFit/>
          </a:bodyPr>
          <a:lstStyle/>
          <a:p>
            <a:r>
              <a:rPr lang="en-US" b="1" dirty="0"/>
              <a:t>N</a:t>
            </a:r>
          </a:p>
        </p:txBody>
      </p:sp>
      <p:sp>
        <p:nvSpPr>
          <p:cNvPr id="34" name="TextBox 33"/>
          <p:cNvSpPr txBox="1"/>
          <p:nvPr/>
        </p:nvSpPr>
        <p:spPr>
          <a:xfrm>
            <a:off x="2933696" y="2062171"/>
            <a:ext cx="838200" cy="369332"/>
          </a:xfrm>
          <a:prstGeom prst="rect">
            <a:avLst/>
          </a:prstGeom>
          <a:noFill/>
        </p:spPr>
        <p:txBody>
          <a:bodyPr wrap="square" rtlCol="0">
            <a:spAutoFit/>
          </a:bodyPr>
          <a:lstStyle/>
          <a:p>
            <a:r>
              <a:rPr lang="en-US" b="1" dirty="0">
                <a:solidFill>
                  <a:srgbClr val="00FF00"/>
                </a:solidFill>
              </a:rPr>
              <a:t>WC-10</a:t>
            </a:r>
          </a:p>
        </p:txBody>
      </p:sp>
      <p:sp>
        <p:nvSpPr>
          <p:cNvPr id="35" name="TextBox 34"/>
          <p:cNvSpPr txBox="1"/>
          <p:nvPr/>
        </p:nvSpPr>
        <p:spPr>
          <a:xfrm>
            <a:off x="3276600" y="5562600"/>
            <a:ext cx="914400" cy="369332"/>
          </a:xfrm>
          <a:prstGeom prst="rect">
            <a:avLst/>
          </a:prstGeom>
          <a:noFill/>
        </p:spPr>
        <p:txBody>
          <a:bodyPr wrap="square" rtlCol="0">
            <a:spAutoFit/>
          </a:bodyPr>
          <a:lstStyle/>
          <a:p>
            <a:r>
              <a:rPr lang="en-US" b="1" dirty="0">
                <a:solidFill>
                  <a:srgbClr val="00FF00"/>
                </a:solidFill>
              </a:rPr>
              <a:t>WC-10</a:t>
            </a:r>
          </a:p>
        </p:txBody>
      </p:sp>
      <p:sp>
        <p:nvSpPr>
          <p:cNvPr id="36" name="TextBox 35"/>
          <p:cNvSpPr txBox="1"/>
          <p:nvPr/>
        </p:nvSpPr>
        <p:spPr>
          <a:xfrm>
            <a:off x="6477000" y="6324600"/>
            <a:ext cx="1295400" cy="369332"/>
          </a:xfrm>
          <a:prstGeom prst="rect">
            <a:avLst/>
          </a:prstGeom>
          <a:noFill/>
        </p:spPr>
        <p:txBody>
          <a:bodyPr wrap="square" rtlCol="0">
            <a:spAutoFit/>
          </a:bodyPr>
          <a:lstStyle/>
          <a:p>
            <a:r>
              <a:rPr lang="en-US" b="1" dirty="0">
                <a:solidFill>
                  <a:srgbClr val="00FFFF"/>
                </a:solidFill>
              </a:rPr>
              <a:t>Kramer-120</a:t>
            </a:r>
          </a:p>
        </p:txBody>
      </p:sp>
      <p:sp>
        <p:nvSpPr>
          <p:cNvPr id="37" name="TextBox 36"/>
          <p:cNvSpPr txBox="1"/>
          <p:nvPr/>
        </p:nvSpPr>
        <p:spPr>
          <a:xfrm>
            <a:off x="6629400" y="2443163"/>
            <a:ext cx="1371600" cy="369332"/>
          </a:xfrm>
          <a:prstGeom prst="rect">
            <a:avLst/>
          </a:prstGeom>
          <a:noFill/>
        </p:spPr>
        <p:txBody>
          <a:bodyPr wrap="square" rtlCol="0">
            <a:spAutoFit/>
          </a:bodyPr>
          <a:lstStyle/>
          <a:p>
            <a:r>
              <a:rPr lang="en-US" b="1" dirty="0">
                <a:solidFill>
                  <a:srgbClr val="00FFFF"/>
                </a:solidFill>
              </a:rPr>
              <a:t>Kramer-120</a:t>
            </a:r>
          </a:p>
        </p:txBody>
      </p:sp>
      <p:sp>
        <p:nvSpPr>
          <p:cNvPr id="38" name="TextBox 37"/>
          <p:cNvSpPr txBox="1"/>
          <p:nvPr/>
        </p:nvSpPr>
        <p:spPr>
          <a:xfrm>
            <a:off x="5410200" y="2895600"/>
            <a:ext cx="1143000" cy="369332"/>
          </a:xfrm>
          <a:prstGeom prst="rect">
            <a:avLst/>
          </a:prstGeom>
          <a:noFill/>
        </p:spPr>
        <p:txBody>
          <a:bodyPr wrap="square" rtlCol="0">
            <a:spAutoFit/>
          </a:bodyPr>
          <a:lstStyle/>
          <a:p>
            <a:r>
              <a:rPr lang="en-US" b="1" dirty="0">
                <a:solidFill>
                  <a:schemeClr val="accent2">
                    <a:lumMod val="50000"/>
                  </a:schemeClr>
                </a:solidFill>
              </a:rPr>
              <a:t>ASLD-640</a:t>
            </a:r>
          </a:p>
        </p:txBody>
      </p:sp>
      <p:sp>
        <p:nvSpPr>
          <p:cNvPr id="39" name="TextBox 38"/>
          <p:cNvSpPr txBox="1"/>
          <p:nvPr/>
        </p:nvSpPr>
        <p:spPr>
          <a:xfrm>
            <a:off x="5334000" y="304800"/>
            <a:ext cx="1219200" cy="369332"/>
          </a:xfrm>
          <a:prstGeom prst="rect">
            <a:avLst/>
          </a:prstGeom>
          <a:noFill/>
        </p:spPr>
        <p:txBody>
          <a:bodyPr wrap="square" rtlCol="0">
            <a:spAutoFit/>
          </a:bodyPr>
          <a:lstStyle/>
          <a:p>
            <a:r>
              <a:rPr lang="en-US" b="1" dirty="0">
                <a:solidFill>
                  <a:schemeClr val="accent2">
                    <a:lumMod val="50000"/>
                  </a:schemeClr>
                </a:solidFill>
              </a:rPr>
              <a:t>ASLD-640</a:t>
            </a:r>
          </a:p>
        </p:txBody>
      </p:sp>
      <p:cxnSp>
        <p:nvCxnSpPr>
          <p:cNvPr id="45" name="Straight Connector 44"/>
          <p:cNvCxnSpPr/>
          <p:nvPr/>
        </p:nvCxnSpPr>
        <p:spPr>
          <a:xfrm flipV="1">
            <a:off x="4567237" y="1219200"/>
            <a:ext cx="3586163" cy="42859"/>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953000" y="4267200"/>
            <a:ext cx="0" cy="2362200"/>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8" idx="2"/>
          </p:cNvCxnSpPr>
          <p:nvPr/>
        </p:nvCxnSpPr>
        <p:spPr>
          <a:xfrm>
            <a:off x="4581527" y="1271585"/>
            <a:ext cx="28573" cy="1514477"/>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943474" y="4257674"/>
            <a:ext cx="3200400" cy="0"/>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sp>
        <p:nvSpPr>
          <p:cNvPr id="55" name="Freeform 54"/>
          <p:cNvSpPr/>
          <p:nvPr/>
        </p:nvSpPr>
        <p:spPr>
          <a:xfrm>
            <a:off x="1066800" y="176213"/>
            <a:ext cx="6534150" cy="1612900"/>
          </a:xfrm>
          <a:custGeom>
            <a:avLst/>
            <a:gdLst>
              <a:gd name="connsiteX0" fmla="*/ 5695950 w 5695950"/>
              <a:gd name="connsiteY0" fmla="*/ 0 h 1612900"/>
              <a:gd name="connsiteX1" fmla="*/ 5424488 w 5695950"/>
              <a:gd name="connsiteY1" fmla="*/ 314325 h 1612900"/>
              <a:gd name="connsiteX2" fmla="*/ 5176838 w 5695950"/>
              <a:gd name="connsiteY2" fmla="*/ 714375 h 1612900"/>
              <a:gd name="connsiteX3" fmla="*/ 4976813 w 5695950"/>
              <a:gd name="connsiteY3" fmla="*/ 919162 h 1612900"/>
              <a:gd name="connsiteX4" fmla="*/ 4843463 w 5695950"/>
              <a:gd name="connsiteY4" fmla="*/ 1128712 h 1612900"/>
              <a:gd name="connsiteX5" fmla="*/ 4743450 w 5695950"/>
              <a:gd name="connsiteY5" fmla="*/ 1204912 h 1612900"/>
              <a:gd name="connsiteX6" fmla="*/ 4552950 w 5695950"/>
              <a:gd name="connsiteY6" fmla="*/ 1309687 h 1612900"/>
              <a:gd name="connsiteX7" fmla="*/ 4352925 w 5695950"/>
              <a:gd name="connsiteY7" fmla="*/ 1471612 h 1612900"/>
              <a:gd name="connsiteX8" fmla="*/ 4110038 w 5695950"/>
              <a:gd name="connsiteY8" fmla="*/ 1514475 h 1612900"/>
              <a:gd name="connsiteX9" fmla="*/ 3910013 w 5695950"/>
              <a:gd name="connsiteY9" fmla="*/ 1504950 h 1612900"/>
              <a:gd name="connsiteX10" fmla="*/ 3676650 w 5695950"/>
              <a:gd name="connsiteY10" fmla="*/ 1538287 h 1612900"/>
              <a:gd name="connsiteX11" fmla="*/ 3367088 w 5695950"/>
              <a:gd name="connsiteY11" fmla="*/ 1600200 h 1612900"/>
              <a:gd name="connsiteX12" fmla="*/ 3086100 w 5695950"/>
              <a:gd name="connsiteY12" fmla="*/ 1604962 h 1612900"/>
              <a:gd name="connsiteX13" fmla="*/ 2781300 w 5695950"/>
              <a:gd name="connsiteY13" fmla="*/ 1600200 h 1612900"/>
              <a:gd name="connsiteX14" fmla="*/ 2490788 w 5695950"/>
              <a:gd name="connsiteY14" fmla="*/ 1528762 h 1612900"/>
              <a:gd name="connsiteX15" fmla="*/ 1766888 w 5695950"/>
              <a:gd name="connsiteY15" fmla="*/ 1362075 h 1612900"/>
              <a:gd name="connsiteX16" fmla="*/ 1371600 w 5695950"/>
              <a:gd name="connsiteY16" fmla="*/ 1266825 h 1612900"/>
              <a:gd name="connsiteX17" fmla="*/ 1133475 w 5695950"/>
              <a:gd name="connsiteY17" fmla="*/ 1200150 h 1612900"/>
              <a:gd name="connsiteX18" fmla="*/ 900113 w 5695950"/>
              <a:gd name="connsiteY18" fmla="*/ 1143000 h 1612900"/>
              <a:gd name="connsiteX19" fmla="*/ 685800 w 5695950"/>
              <a:gd name="connsiteY19" fmla="*/ 1100137 h 1612900"/>
              <a:gd name="connsiteX20" fmla="*/ 428625 w 5695950"/>
              <a:gd name="connsiteY20" fmla="*/ 1185862 h 1612900"/>
              <a:gd name="connsiteX21" fmla="*/ 204788 w 5695950"/>
              <a:gd name="connsiteY21" fmla="*/ 1314450 h 1612900"/>
              <a:gd name="connsiteX22" fmla="*/ 0 w 5695950"/>
              <a:gd name="connsiteY22" fmla="*/ 1400175 h 1612900"/>
              <a:gd name="connsiteX0" fmla="*/ 6534150 w 6534150"/>
              <a:gd name="connsiteY0" fmla="*/ 0 h 1612900"/>
              <a:gd name="connsiteX1" fmla="*/ 6262688 w 6534150"/>
              <a:gd name="connsiteY1" fmla="*/ 314325 h 1612900"/>
              <a:gd name="connsiteX2" fmla="*/ 6015038 w 6534150"/>
              <a:gd name="connsiteY2" fmla="*/ 714375 h 1612900"/>
              <a:gd name="connsiteX3" fmla="*/ 5815013 w 6534150"/>
              <a:gd name="connsiteY3" fmla="*/ 919162 h 1612900"/>
              <a:gd name="connsiteX4" fmla="*/ 5681663 w 6534150"/>
              <a:gd name="connsiteY4" fmla="*/ 1128712 h 1612900"/>
              <a:gd name="connsiteX5" fmla="*/ 5581650 w 6534150"/>
              <a:gd name="connsiteY5" fmla="*/ 1204912 h 1612900"/>
              <a:gd name="connsiteX6" fmla="*/ 5391150 w 6534150"/>
              <a:gd name="connsiteY6" fmla="*/ 1309687 h 1612900"/>
              <a:gd name="connsiteX7" fmla="*/ 5191125 w 6534150"/>
              <a:gd name="connsiteY7" fmla="*/ 1471612 h 1612900"/>
              <a:gd name="connsiteX8" fmla="*/ 4948238 w 6534150"/>
              <a:gd name="connsiteY8" fmla="*/ 1514475 h 1612900"/>
              <a:gd name="connsiteX9" fmla="*/ 4748213 w 6534150"/>
              <a:gd name="connsiteY9" fmla="*/ 1504950 h 1612900"/>
              <a:gd name="connsiteX10" fmla="*/ 4514850 w 6534150"/>
              <a:gd name="connsiteY10" fmla="*/ 1538287 h 1612900"/>
              <a:gd name="connsiteX11" fmla="*/ 4205288 w 6534150"/>
              <a:gd name="connsiteY11" fmla="*/ 1600200 h 1612900"/>
              <a:gd name="connsiteX12" fmla="*/ 3924300 w 6534150"/>
              <a:gd name="connsiteY12" fmla="*/ 1604962 h 1612900"/>
              <a:gd name="connsiteX13" fmla="*/ 3619500 w 6534150"/>
              <a:gd name="connsiteY13" fmla="*/ 1600200 h 1612900"/>
              <a:gd name="connsiteX14" fmla="*/ 3328988 w 6534150"/>
              <a:gd name="connsiteY14" fmla="*/ 1528762 h 1612900"/>
              <a:gd name="connsiteX15" fmla="*/ 2605088 w 6534150"/>
              <a:gd name="connsiteY15" fmla="*/ 1362075 h 1612900"/>
              <a:gd name="connsiteX16" fmla="*/ 2209800 w 6534150"/>
              <a:gd name="connsiteY16" fmla="*/ 1266825 h 1612900"/>
              <a:gd name="connsiteX17" fmla="*/ 1971675 w 6534150"/>
              <a:gd name="connsiteY17" fmla="*/ 1200150 h 1612900"/>
              <a:gd name="connsiteX18" fmla="*/ 1738313 w 6534150"/>
              <a:gd name="connsiteY18" fmla="*/ 1143000 h 1612900"/>
              <a:gd name="connsiteX19" fmla="*/ 1524000 w 6534150"/>
              <a:gd name="connsiteY19" fmla="*/ 1100137 h 1612900"/>
              <a:gd name="connsiteX20" fmla="*/ 1266825 w 6534150"/>
              <a:gd name="connsiteY20" fmla="*/ 1185862 h 1612900"/>
              <a:gd name="connsiteX21" fmla="*/ 1042988 w 6534150"/>
              <a:gd name="connsiteY21" fmla="*/ 1314450 h 1612900"/>
              <a:gd name="connsiteX22" fmla="*/ 0 w 6534150"/>
              <a:gd name="connsiteY22" fmla="*/ 1347787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4150" h="1612900">
                <a:moveTo>
                  <a:pt x="6534150" y="0"/>
                </a:moveTo>
                <a:cubicBezTo>
                  <a:pt x="6441678" y="97631"/>
                  <a:pt x="6349207" y="195263"/>
                  <a:pt x="6262688" y="314325"/>
                </a:cubicBezTo>
                <a:cubicBezTo>
                  <a:pt x="6176169" y="433388"/>
                  <a:pt x="6089651" y="613569"/>
                  <a:pt x="6015038" y="714375"/>
                </a:cubicBezTo>
                <a:cubicBezTo>
                  <a:pt x="5940426" y="815181"/>
                  <a:pt x="5870576" y="850106"/>
                  <a:pt x="5815013" y="919162"/>
                </a:cubicBezTo>
                <a:cubicBezTo>
                  <a:pt x="5759451" y="988218"/>
                  <a:pt x="5720557" y="1081087"/>
                  <a:pt x="5681663" y="1128712"/>
                </a:cubicBezTo>
                <a:cubicBezTo>
                  <a:pt x="5642769" y="1176337"/>
                  <a:pt x="5630069" y="1174750"/>
                  <a:pt x="5581650" y="1204912"/>
                </a:cubicBezTo>
                <a:cubicBezTo>
                  <a:pt x="5533231" y="1235074"/>
                  <a:pt x="5456237" y="1265237"/>
                  <a:pt x="5391150" y="1309687"/>
                </a:cubicBezTo>
                <a:cubicBezTo>
                  <a:pt x="5326063" y="1354137"/>
                  <a:pt x="5264944" y="1437481"/>
                  <a:pt x="5191125" y="1471612"/>
                </a:cubicBezTo>
                <a:cubicBezTo>
                  <a:pt x="5117306" y="1505743"/>
                  <a:pt x="5022057" y="1508919"/>
                  <a:pt x="4948238" y="1514475"/>
                </a:cubicBezTo>
                <a:cubicBezTo>
                  <a:pt x="4874419" y="1520031"/>
                  <a:pt x="4820444" y="1500981"/>
                  <a:pt x="4748213" y="1504950"/>
                </a:cubicBezTo>
                <a:cubicBezTo>
                  <a:pt x="4675982" y="1508919"/>
                  <a:pt x="4605337" y="1522412"/>
                  <a:pt x="4514850" y="1538287"/>
                </a:cubicBezTo>
                <a:cubicBezTo>
                  <a:pt x="4424363" y="1554162"/>
                  <a:pt x="4303713" y="1589088"/>
                  <a:pt x="4205288" y="1600200"/>
                </a:cubicBezTo>
                <a:cubicBezTo>
                  <a:pt x="4106863" y="1611313"/>
                  <a:pt x="4021931" y="1604962"/>
                  <a:pt x="3924300" y="1604962"/>
                </a:cubicBezTo>
                <a:cubicBezTo>
                  <a:pt x="3826669" y="1604962"/>
                  <a:pt x="3718719" y="1612900"/>
                  <a:pt x="3619500" y="1600200"/>
                </a:cubicBezTo>
                <a:cubicBezTo>
                  <a:pt x="3520281" y="1587500"/>
                  <a:pt x="3328988" y="1528762"/>
                  <a:pt x="3328988" y="1528762"/>
                </a:cubicBezTo>
                <a:lnTo>
                  <a:pt x="2605088" y="1362075"/>
                </a:lnTo>
                <a:lnTo>
                  <a:pt x="2209800" y="1266825"/>
                </a:lnTo>
                <a:cubicBezTo>
                  <a:pt x="2104231" y="1239838"/>
                  <a:pt x="2050256" y="1220788"/>
                  <a:pt x="1971675" y="1200150"/>
                </a:cubicBezTo>
                <a:cubicBezTo>
                  <a:pt x="1893094" y="1179512"/>
                  <a:pt x="1812926" y="1159669"/>
                  <a:pt x="1738313" y="1143000"/>
                </a:cubicBezTo>
                <a:cubicBezTo>
                  <a:pt x="1663701" y="1126331"/>
                  <a:pt x="1602581" y="1092993"/>
                  <a:pt x="1524000" y="1100137"/>
                </a:cubicBezTo>
                <a:cubicBezTo>
                  <a:pt x="1445419" y="1107281"/>
                  <a:pt x="1346994" y="1150143"/>
                  <a:pt x="1266825" y="1185862"/>
                </a:cubicBezTo>
                <a:cubicBezTo>
                  <a:pt x="1186656" y="1221581"/>
                  <a:pt x="1254126" y="1287462"/>
                  <a:pt x="1042988" y="1314450"/>
                </a:cubicBezTo>
                <a:cubicBezTo>
                  <a:pt x="831850" y="1341438"/>
                  <a:pt x="66675" y="1322784"/>
                  <a:pt x="0" y="1347787"/>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1066800" y="881063"/>
            <a:ext cx="7077075" cy="1200149"/>
          </a:xfrm>
          <a:custGeom>
            <a:avLst/>
            <a:gdLst>
              <a:gd name="connsiteX0" fmla="*/ 6238875 w 6238875"/>
              <a:gd name="connsiteY0" fmla="*/ 0 h 1134269"/>
              <a:gd name="connsiteX1" fmla="*/ 6162675 w 6238875"/>
              <a:gd name="connsiteY1" fmla="*/ 61912 h 1134269"/>
              <a:gd name="connsiteX2" fmla="*/ 5986463 w 6238875"/>
              <a:gd name="connsiteY2" fmla="*/ 223837 h 1134269"/>
              <a:gd name="connsiteX3" fmla="*/ 5876925 w 6238875"/>
              <a:gd name="connsiteY3" fmla="*/ 328612 h 1134269"/>
              <a:gd name="connsiteX4" fmla="*/ 5681663 w 6238875"/>
              <a:gd name="connsiteY4" fmla="*/ 414337 h 1134269"/>
              <a:gd name="connsiteX5" fmla="*/ 5295900 w 6238875"/>
              <a:gd name="connsiteY5" fmla="*/ 604837 h 1134269"/>
              <a:gd name="connsiteX6" fmla="*/ 5081588 w 6238875"/>
              <a:gd name="connsiteY6" fmla="*/ 747712 h 1134269"/>
              <a:gd name="connsiteX7" fmla="*/ 4881563 w 6238875"/>
              <a:gd name="connsiteY7" fmla="*/ 871537 h 1134269"/>
              <a:gd name="connsiteX8" fmla="*/ 4724400 w 6238875"/>
              <a:gd name="connsiteY8" fmla="*/ 933450 h 1134269"/>
              <a:gd name="connsiteX9" fmla="*/ 4595813 w 6238875"/>
              <a:gd name="connsiteY9" fmla="*/ 981075 h 1134269"/>
              <a:gd name="connsiteX10" fmla="*/ 4457700 w 6238875"/>
              <a:gd name="connsiteY10" fmla="*/ 1066800 h 1134269"/>
              <a:gd name="connsiteX11" fmla="*/ 4333875 w 6238875"/>
              <a:gd name="connsiteY11" fmla="*/ 1128712 h 1134269"/>
              <a:gd name="connsiteX12" fmla="*/ 4191000 w 6238875"/>
              <a:gd name="connsiteY12" fmla="*/ 1090612 h 1134269"/>
              <a:gd name="connsiteX13" fmla="*/ 3929063 w 6238875"/>
              <a:gd name="connsiteY13" fmla="*/ 1090612 h 1134269"/>
              <a:gd name="connsiteX14" fmla="*/ 3414713 w 6238875"/>
              <a:gd name="connsiteY14" fmla="*/ 1133475 h 1134269"/>
              <a:gd name="connsiteX15" fmla="*/ 3038475 w 6238875"/>
              <a:gd name="connsiteY15" fmla="*/ 1095375 h 1134269"/>
              <a:gd name="connsiteX16" fmla="*/ 2519363 w 6238875"/>
              <a:gd name="connsiteY16" fmla="*/ 990600 h 1134269"/>
              <a:gd name="connsiteX17" fmla="*/ 1514475 w 6238875"/>
              <a:gd name="connsiteY17" fmla="*/ 781050 h 1134269"/>
              <a:gd name="connsiteX18" fmla="*/ 1085850 w 6238875"/>
              <a:gd name="connsiteY18" fmla="*/ 685800 h 1134269"/>
              <a:gd name="connsiteX19" fmla="*/ 833438 w 6238875"/>
              <a:gd name="connsiteY19" fmla="*/ 647700 h 1134269"/>
              <a:gd name="connsiteX20" fmla="*/ 604838 w 6238875"/>
              <a:gd name="connsiteY20" fmla="*/ 609600 h 1134269"/>
              <a:gd name="connsiteX21" fmla="*/ 357188 w 6238875"/>
              <a:gd name="connsiteY21" fmla="*/ 671512 h 1134269"/>
              <a:gd name="connsiteX22" fmla="*/ 0 w 6238875"/>
              <a:gd name="connsiteY22" fmla="*/ 814387 h 1134269"/>
              <a:gd name="connsiteX0" fmla="*/ 6238875 w 6238875"/>
              <a:gd name="connsiteY0" fmla="*/ 0 h 1200149"/>
              <a:gd name="connsiteX1" fmla="*/ 6162675 w 6238875"/>
              <a:gd name="connsiteY1" fmla="*/ 61912 h 1200149"/>
              <a:gd name="connsiteX2" fmla="*/ 5986463 w 6238875"/>
              <a:gd name="connsiteY2" fmla="*/ 223837 h 1200149"/>
              <a:gd name="connsiteX3" fmla="*/ 5876925 w 6238875"/>
              <a:gd name="connsiteY3" fmla="*/ 328612 h 1200149"/>
              <a:gd name="connsiteX4" fmla="*/ 5681663 w 6238875"/>
              <a:gd name="connsiteY4" fmla="*/ 414337 h 1200149"/>
              <a:gd name="connsiteX5" fmla="*/ 5295900 w 6238875"/>
              <a:gd name="connsiteY5" fmla="*/ 604837 h 1200149"/>
              <a:gd name="connsiteX6" fmla="*/ 5081588 w 6238875"/>
              <a:gd name="connsiteY6" fmla="*/ 747712 h 1200149"/>
              <a:gd name="connsiteX7" fmla="*/ 4881563 w 6238875"/>
              <a:gd name="connsiteY7" fmla="*/ 871537 h 1200149"/>
              <a:gd name="connsiteX8" fmla="*/ 4724400 w 6238875"/>
              <a:gd name="connsiteY8" fmla="*/ 933450 h 1200149"/>
              <a:gd name="connsiteX9" fmla="*/ 4595813 w 6238875"/>
              <a:gd name="connsiteY9" fmla="*/ 981075 h 1200149"/>
              <a:gd name="connsiteX10" fmla="*/ 4457700 w 6238875"/>
              <a:gd name="connsiteY10" fmla="*/ 1066800 h 1200149"/>
              <a:gd name="connsiteX11" fmla="*/ 4333875 w 6238875"/>
              <a:gd name="connsiteY11" fmla="*/ 1128712 h 1200149"/>
              <a:gd name="connsiteX12" fmla="*/ 4191000 w 6238875"/>
              <a:gd name="connsiteY12" fmla="*/ 1090612 h 1200149"/>
              <a:gd name="connsiteX13" fmla="*/ 3929063 w 6238875"/>
              <a:gd name="connsiteY13" fmla="*/ 1090612 h 1200149"/>
              <a:gd name="connsiteX14" fmla="*/ 3414713 w 6238875"/>
              <a:gd name="connsiteY14" fmla="*/ 1133475 h 1200149"/>
              <a:gd name="connsiteX15" fmla="*/ 2971800 w 6238875"/>
              <a:gd name="connsiteY15" fmla="*/ 1176337 h 1200149"/>
              <a:gd name="connsiteX16" fmla="*/ 2519363 w 6238875"/>
              <a:gd name="connsiteY16" fmla="*/ 990600 h 1200149"/>
              <a:gd name="connsiteX17" fmla="*/ 1514475 w 6238875"/>
              <a:gd name="connsiteY17" fmla="*/ 781050 h 1200149"/>
              <a:gd name="connsiteX18" fmla="*/ 1085850 w 6238875"/>
              <a:gd name="connsiteY18" fmla="*/ 685800 h 1200149"/>
              <a:gd name="connsiteX19" fmla="*/ 833438 w 6238875"/>
              <a:gd name="connsiteY19" fmla="*/ 647700 h 1200149"/>
              <a:gd name="connsiteX20" fmla="*/ 604838 w 6238875"/>
              <a:gd name="connsiteY20" fmla="*/ 609600 h 1200149"/>
              <a:gd name="connsiteX21" fmla="*/ 357188 w 6238875"/>
              <a:gd name="connsiteY21" fmla="*/ 671512 h 1200149"/>
              <a:gd name="connsiteX22" fmla="*/ 0 w 6238875"/>
              <a:gd name="connsiteY22" fmla="*/ 814387 h 1200149"/>
              <a:gd name="connsiteX0" fmla="*/ 7077075 w 7077075"/>
              <a:gd name="connsiteY0" fmla="*/ 0 h 1200149"/>
              <a:gd name="connsiteX1" fmla="*/ 7000875 w 7077075"/>
              <a:gd name="connsiteY1" fmla="*/ 61912 h 1200149"/>
              <a:gd name="connsiteX2" fmla="*/ 6824663 w 7077075"/>
              <a:gd name="connsiteY2" fmla="*/ 223837 h 1200149"/>
              <a:gd name="connsiteX3" fmla="*/ 6715125 w 7077075"/>
              <a:gd name="connsiteY3" fmla="*/ 328612 h 1200149"/>
              <a:gd name="connsiteX4" fmla="*/ 6519863 w 7077075"/>
              <a:gd name="connsiteY4" fmla="*/ 414337 h 1200149"/>
              <a:gd name="connsiteX5" fmla="*/ 6134100 w 7077075"/>
              <a:gd name="connsiteY5" fmla="*/ 604837 h 1200149"/>
              <a:gd name="connsiteX6" fmla="*/ 5919788 w 7077075"/>
              <a:gd name="connsiteY6" fmla="*/ 747712 h 1200149"/>
              <a:gd name="connsiteX7" fmla="*/ 5719763 w 7077075"/>
              <a:gd name="connsiteY7" fmla="*/ 871537 h 1200149"/>
              <a:gd name="connsiteX8" fmla="*/ 5562600 w 7077075"/>
              <a:gd name="connsiteY8" fmla="*/ 933450 h 1200149"/>
              <a:gd name="connsiteX9" fmla="*/ 5434013 w 7077075"/>
              <a:gd name="connsiteY9" fmla="*/ 981075 h 1200149"/>
              <a:gd name="connsiteX10" fmla="*/ 5295900 w 7077075"/>
              <a:gd name="connsiteY10" fmla="*/ 1066800 h 1200149"/>
              <a:gd name="connsiteX11" fmla="*/ 5172075 w 7077075"/>
              <a:gd name="connsiteY11" fmla="*/ 1128712 h 1200149"/>
              <a:gd name="connsiteX12" fmla="*/ 5029200 w 7077075"/>
              <a:gd name="connsiteY12" fmla="*/ 1090612 h 1200149"/>
              <a:gd name="connsiteX13" fmla="*/ 4767263 w 7077075"/>
              <a:gd name="connsiteY13" fmla="*/ 1090612 h 1200149"/>
              <a:gd name="connsiteX14" fmla="*/ 4252913 w 7077075"/>
              <a:gd name="connsiteY14" fmla="*/ 1133475 h 1200149"/>
              <a:gd name="connsiteX15" fmla="*/ 3810000 w 7077075"/>
              <a:gd name="connsiteY15" fmla="*/ 1176337 h 1200149"/>
              <a:gd name="connsiteX16" fmla="*/ 3357563 w 7077075"/>
              <a:gd name="connsiteY16" fmla="*/ 990600 h 1200149"/>
              <a:gd name="connsiteX17" fmla="*/ 2352675 w 7077075"/>
              <a:gd name="connsiteY17" fmla="*/ 781050 h 1200149"/>
              <a:gd name="connsiteX18" fmla="*/ 1924050 w 7077075"/>
              <a:gd name="connsiteY18" fmla="*/ 685800 h 1200149"/>
              <a:gd name="connsiteX19" fmla="*/ 1671638 w 7077075"/>
              <a:gd name="connsiteY19" fmla="*/ 647700 h 1200149"/>
              <a:gd name="connsiteX20" fmla="*/ 1443038 w 7077075"/>
              <a:gd name="connsiteY20" fmla="*/ 609600 h 1200149"/>
              <a:gd name="connsiteX21" fmla="*/ 1195388 w 7077075"/>
              <a:gd name="connsiteY21" fmla="*/ 671512 h 1200149"/>
              <a:gd name="connsiteX22" fmla="*/ 0 w 7077075"/>
              <a:gd name="connsiteY22" fmla="*/ 871537 h 1200149"/>
              <a:gd name="connsiteX0" fmla="*/ 7077075 w 7077075"/>
              <a:gd name="connsiteY0" fmla="*/ 0 h 1200149"/>
              <a:gd name="connsiteX1" fmla="*/ 7000875 w 7077075"/>
              <a:gd name="connsiteY1" fmla="*/ 61912 h 1200149"/>
              <a:gd name="connsiteX2" fmla="*/ 6824663 w 7077075"/>
              <a:gd name="connsiteY2" fmla="*/ 223837 h 1200149"/>
              <a:gd name="connsiteX3" fmla="*/ 6715125 w 7077075"/>
              <a:gd name="connsiteY3" fmla="*/ 328612 h 1200149"/>
              <a:gd name="connsiteX4" fmla="*/ 6519863 w 7077075"/>
              <a:gd name="connsiteY4" fmla="*/ 414337 h 1200149"/>
              <a:gd name="connsiteX5" fmla="*/ 6134100 w 7077075"/>
              <a:gd name="connsiteY5" fmla="*/ 604837 h 1200149"/>
              <a:gd name="connsiteX6" fmla="*/ 5919788 w 7077075"/>
              <a:gd name="connsiteY6" fmla="*/ 747712 h 1200149"/>
              <a:gd name="connsiteX7" fmla="*/ 5719763 w 7077075"/>
              <a:gd name="connsiteY7" fmla="*/ 871537 h 1200149"/>
              <a:gd name="connsiteX8" fmla="*/ 5562600 w 7077075"/>
              <a:gd name="connsiteY8" fmla="*/ 933450 h 1200149"/>
              <a:gd name="connsiteX9" fmla="*/ 5434013 w 7077075"/>
              <a:gd name="connsiteY9" fmla="*/ 981075 h 1200149"/>
              <a:gd name="connsiteX10" fmla="*/ 5295900 w 7077075"/>
              <a:gd name="connsiteY10" fmla="*/ 1066800 h 1200149"/>
              <a:gd name="connsiteX11" fmla="*/ 5172075 w 7077075"/>
              <a:gd name="connsiteY11" fmla="*/ 1128712 h 1200149"/>
              <a:gd name="connsiteX12" fmla="*/ 5029200 w 7077075"/>
              <a:gd name="connsiteY12" fmla="*/ 1090612 h 1200149"/>
              <a:gd name="connsiteX13" fmla="*/ 4767263 w 7077075"/>
              <a:gd name="connsiteY13" fmla="*/ 1090612 h 1200149"/>
              <a:gd name="connsiteX14" fmla="*/ 4252913 w 7077075"/>
              <a:gd name="connsiteY14" fmla="*/ 1133475 h 1200149"/>
              <a:gd name="connsiteX15" fmla="*/ 3810000 w 7077075"/>
              <a:gd name="connsiteY15" fmla="*/ 1176337 h 1200149"/>
              <a:gd name="connsiteX16" fmla="*/ 3357563 w 7077075"/>
              <a:gd name="connsiteY16" fmla="*/ 990600 h 1200149"/>
              <a:gd name="connsiteX17" fmla="*/ 2352675 w 7077075"/>
              <a:gd name="connsiteY17" fmla="*/ 781050 h 1200149"/>
              <a:gd name="connsiteX18" fmla="*/ 1924050 w 7077075"/>
              <a:gd name="connsiteY18" fmla="*/ 685800 h 1200149"/>
              <a:gd name="connsiteX19" fmla="*/ 1671638 w 7077075"/>
              <a:gd name="connsiteY19" fmla="*/ 647700 h 1200149"/>
              <a:gd name="connsiteX20" fmla="*/ 1443038 w 7077075"/>
              <a:gd name="connsiteY20" fmla="*/ 609600 h 1200149"/>
              <a:gd name="connsiteX21" fmla="*/ 1195388 w 7077075"/>
              <a:gd name="connsiteY21" fmla="*/ 671512 h 1200149"/>
              <a:gd name="connsiteX22" fmla="*/ 457200 w 7077075"/>
              <a:gd name="connsiteY22" fmla="*/ 871537 h 1200149"/>
              <a:gd name="connsiteX23" fmla="*/ 0 w 7077075"/>
              <a:gd name="connsiteY23" fmla="*/ 871537 h 120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77075" h="1200149">
                <a:moveTo>
                  <a:pt x="7077075" y="0"/>
                </a:moveTo>
                <a:cubicBezTo>
                  <a:pt x="7060009" y="12303"/>
                  <a:pt x="7042944" y="24606"/>
                  <a:pt x="7000875" y="61912"/>
                </a:cubicBezTo>
                <a:cubicBezTo>
                  <a:pt x="6958806" y="99218"/>
                  <a:pt x="6872288" y="179387"/>
                  <a:pt x="6824663" y="223837"/>
                </a:cubicBezTo>
                <a:cubicBezTo>
                  <a:pt x="6777038" y="268287"/>
                  <a:pt x="6765925" y="296862"/>
                  <a:pt x="6715125" y="328612"/>
                </a:cubicBezTo>
                <a:cubicBezTo>
                  <a:pt x="6664325" y="360362"/>
                  <a:pt x="6616701" y="368300"/>
                  <a:pt x="6519863" y="414337"/>
                </a:cubicBezTo>
                <a:cubicBezTo>
                  <a:pt x="6423026" y="460375"/>
                  <a:pt x="6234113" y="549275"/>
                  <a:pt x="6134100" y="604837"/>
                </a:cubicBezTo>
                <a:cubicBezTo>
                  <a:pt x="6034088" y="660400"/>
                  <a:pt x="5988844" y="703262"/>
                  <a:pt x="5919788" y="747712"/>
                </a:cubicBezTo>
                <a:cubicBezTo>
                  <a:pt x="5850732" y="792162"/>
                  <a:pt x="5779294" y="840581"/>
                  <a:pt x="5719763" y="871537"/>
                </a:cubicBezTo>
                <a:cubicBezTo>
                  <a:pt x="5660232" y="902493"/>
                  <a:pt x="5610225" y="915194"/>
                  <a:pt x="5562600" y="933450"/>
                </a:cubicBezTo>
                <a:cubicBezTo>
                  <a:pt x="5514975" y="951706"/>
                  <a:pt x="5478463" y="958850"/>
                  <a:pt x="5434013" y="981075"/>
                </a:cubicBezTo>
                <a:cubicBezTo>
                  <a:pt x="5389563" y="1003300"/>
                  <a:pt x="5339556" y="1042194"/>
                  <a:pt x="5295900" y="1066800"/>
                </a:cubicBezTo>
                <a:cubicBezTo>
                  <a:pt x="5252244" y="1091406"/>
                  <a:pt x="5216525" y="1124743"/>
                  <a:pt x="5172075" y="1128712"/>
                </a:cubicBezTo>
                <a:cubicBezTo>
                  <a:pt x="5127625" y="1132681"/>
                  <a:pt x="5096669" y="1096962"/>
                  <a:pt x="5029200" y="1090612"/>
                </a:cubicBezTo>
                <a:cubicBezTo>
                  <a:pt x="4961731" y="1084262"/>
                  <a:pt x="4896644" y="1083468"/>
                  <a:pt x="4767263" y="1090612"/>
                </a:cubicBezTo>
                <a:cubicBezTo>
                  <a:pt x="4637882" y="1097756"/>
                  <a:pt x="4412457" y="1119188"/>
                  <a:pt x="4252913" y="1133475"/>
                </a:cubicBezTo>
                <a:cubicBezTo>
                  <a:pt x="4093369" y="1147762"/>
                  <a:pt x="3959225" y="1200149"/>
                  <a:pt x="3810000" y="1176337"/>
                </a:cubicBezTo>
                <a:cubicBezTo>
                  <a:pt x="3660775" y="1152525"/>
                  <a:pt x="3357563" y="990600"/>
                  <a:pt x="3357563" y="990600"/>
                </a:cubicBezTo>
                <a:lnTo>
                  <a:pt x="2352675" y="781050"/>
                </a:lnTo>
                <a:lnTo>
                  <a:pt x="1924050" y="685800"/>
                </a:lnTo>
                <a:cubicBezTo>
                  <a:pt x="1810544" y="663575"/>
                  <a:pt x="1671638" y="647700"/>
                  <a:pt x="1671638" y="647700"/>
                </a:cubicBezTo>
                <a:cubicBezTo>
                  <a:pt x="1591469" y="635000"/>
                  <a:pt x="1522413" y="605631"/>
                  <a:pt x="1443038" y="609600"/>
                </a:cubicBezTo>
                <a:cubicBezTo>
                  <a:pt x="1363663" y="613569"/>
                  <a:pt x="1359694" y="627856"/>
                  <a:pt x="1195388" y="671512"/>
                </a:cubicBezTo>
                <a:cubicBezTo>
                  <a:pt x="1031082" y="715168"/>
                  <a:pt x="656431" y="838200"/>
                  <a:pt x="457200" y="871537"/>
                </a:cubicBezTo>
                <a:cubicBezTo>
                  <a:pt x="257969" y="904874"/>
                  <a:pt x="84931" y="855662"/>
                  <a:pt x="0" y="871537"/>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p:cNvCxnSpPr/>
          <p:nvPr/>
        </p:nvCxnSpPr>
        <p:spPr>
          <a:xfrm flipH="1">
            <a:off x="7239000" y="3657600"/>
            <a:ext cx="381000" cy="914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6858000" y="685800"/>
            <a:ext cx="533400" cy="762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762000" y="2797366"/>
            <a:ext cx="7696200" cy="0"/>
          </a:xfrm>
          <a:prstGeom prst="line">
            <a:avLst/>
          </a:prstGeom>
          <a:ln w="508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586289" y="123822"/>
            <a:ext cx="0" cy="1143000"/>
          </a:xfrm>
          <a:prstGeom prst="line">
            <a:avLst/>
          </a:prstGeom>
          <a:ln w="25400">
            <a:solidFill>
              <a:schemeClr val="accent2">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953000" y="2819400"/>
            <a:ext cx="0" cy="1447800"/>
          </a:xfrm>
          <a:prstGeom prst="line">
            <a:avLst/>
          </a:prstGeom>
          <a:ln w="25400">
            <a:solidFill>
              <a:schemeClr val="accent2">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1066800" y="4050030"/>
            <a:ext cx="7109460" cy="1344930"/>
          </a:xfrm>
          <a:custGeom>
            <a:avLst/>
            <a:gdLst>
              <a:gd name="connsiteX0" fmla="*/ 4975860 w 4975860"/>
              <a:gd name="connsiteY0" fmla="*/ 0 h 1344930"/>
              <a:gd name="connsiteX1" fmla="*/ 4850130 w 4975860"/>
              <a:gd name="connsiteY1" fmla="*/ 182880 h 1344930"/>
              <a:gd name="connsiteX2" fmla="*/ 4712970 w 4975860"/>
              <a:gd name="connsiteY2" fmla="*/ 281940 h 1344930"/>
              <a:gd name="connsiteX3" fmla="*/ 4476750 w 4975860"/>
              <a:gd name="connsiteY3" fmla="*/ 457200 h 1344930"/>
              <a:gd name="connsiteX4" fmla="*/ 4351020 w 4975860"/>
              <a:gd name="connsiteY4" fmla="*/ 601980 h 1344930"/>
              <a:gd name="connsiteX5" fmla="*/ 4232910 w 4975860"/>
              <a:gd name="connsiteY5" fmla="*/ 716280 h 1344930"/>
              <a:gd name="connsiteX6" fmla="*/ 3935730 w 4975860"/>
              <a:gd name="connsiteY6" fmla="*/ 842010 h 1344930"/>
              <a:gd name="connsiteX7" fmla="*/ 3741420 w 4975860"/>
              <a:gd name="connsiteY7" fmla="*/ 1013460 h 1344930"/>
              <a:gd name="connsiteX8" fmla="*/ 3486150 w 4975860"/>
              <a:gd name="connsiteY8" fmla="*/ 1234440 h 1344930"/>
              <a:gd name="connsiteX9" fmla="*/ 3360420 w 4975860"/>
              <a:gd name="connsiteY9" fmla="*/ 1291590 h 1344930"/>
              <a:gd name="connsiteX10" fmla="*/ 3067050 w 4975860"/>
              <a:gd name="connsiteY10" fmla="*/ 1280160 h 1344930"/>
              <a:gd name="connsiteX11" fmla="*/ 2762250 w 4975860"/>
              <a:gd name="connsiteY11" fmla="*/ 1329690 h 1344930"/>
              <a:gd name="connsiteX12" fmla="*/ 2575560 w 4975860"/>
              <a:gd name="connsiteY12" fmla="*/ 1341120 h 1344930"/>
              <a:gd name="connsiteX13" fmla="*/ 2175510 w 4975860"/>
              <a:gd name="connsiteY13" fmla="*/ 1325880 h 1344930"/>
              <a:gd name="connsiteX14" fmla="*/ 1794510 w 4975860"/>
              <a:gd name="connsiteY14" fmla="*/ 1226820 h 1344930"/>
              <a:gd name="connsiteX15" fmla="*/ 1478280 w 4975860"/>
              <a:gd name="connsiteY15" fmla="*/ 1158240 h 1344930"/>
              <a:gd name="connsiteX16" fmla="*/ 693420 w 4975860"/>
              <a:gd name="connsiteY16" fmla="*/ 868680 h 1344930"/>
              <a:gd name="connsiteX17" fmla="*/ 270510 w 4975860"/>
              <a:gd name="connsiteY17" fmla="*/ 708660 h 1344930"/>
              <a:gd name="connsiteX18" fmla="*/ 0 w 4975860"/>
              <a:gd name="connsiteY18" fmla="*/ 58674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0 w 7109460"/>
              <a:gd name="connsiteY18"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609600 w 7109460"/>
              <a:gd name="connsiteY18" fmla="*/ 902970 h 1344930"/>
              <a:gd name="connsiteX19" fmla="*/ 0 w 7109460"/>
              <a:gd name="connsiteY19"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447800 w 7109460"/>
              <a:gd name="connsiteY18" fmla="*/ 750570 h 1344930"/>
              <a:gd name="connsiteX19" fmla="*/ 609600 w 7109460"/>
              <a:gd name="connsiteY19" fmla="*/ 902970 h 1344930"/>
              <a:gd name="connsiteX20" fmla="*/ 0 w 7109460"/>
              <a:gd name="connsiteY20"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447800 w 7109460"/>
              <a:gd name="connsiteY18" fmla="*/ 750570 h 1344930"/>
              <a:gd name="connsiteX19" fmla="*/ 609600 w 7109460"/>
              <a:gd name="connsiteY19" fmla="*/ 902970 h 1344930"/>
              <a:gd name="connsiteX20" fmla="*/ 0 w 7109460"/>
              <a:gd name="connsiteY20"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905000 w 7109460"/>
              <a:gd name="connsiteY18" fmla="*/ 445770 h 1344930"/>
              <a:gd name="connsiteX19" fmla="*/ 1447800 w 7109460"/>
              <a:gd name="connsiteY19" fmla="*/ 750570 h 1344930"/>
              <a:gd name="connsiteX20" fmla="*/ 609600 w 7109460"/>
              <a:gd name="connsiteY20" fmla="*/ 902970 h 1344930"/>
              <a:gd name="connsiteX21" fmla="*/ 0 w 7109460"/>
              <a:gd name="connsiteY21"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09460" h="1344930">
                <a:moveTo>
                  <a:pt x="7109460" y="0"/>
                </a:moveTo>
                <a:cubicBezTo>
                  <a:pt x="7068502" y="67945"/>
                  <a:pt x="7027545" y="135890"/>
                  <a:pt x="6983730" y="182880"/>
                </a:cubicBezTo>
                <a:cubicBezTo>
                  <a:pt x="6939915" y="229870"/>
                  <a:pt x="6846570" y="281940"/>
                  <a:pt x="6846570" y="281940"/>
                </a:cubicBezTo>
                <a:cubicBezTo>
                  <a:pt x="6784340" y="327660"/>
                  <a:pt x="6670675" y="403860"/>
                  <a:pt x="6610350" y="457200"/>
                </a:cubicBezTo>
                <a:cubicBezTo>
                  <a:pt x="6550025" y="510540"/>
                  <a:pt x="6525260" y="558800"/>
                  <a:pt x="6484620" y="601980"/>
                </a:cubicBezTo>
                <a:cubicBezTo>
                  <a:pt x="6443980" y="645160"/>
                  <a:pt x="6435725" y="676275"/>
                  <a:pt x="6366510" y="716280"/>
                </a:cubicBezTo>
                <a:cubicBezTo>
                  <a:pt x="6297295" y="756285"/>
                  <a:pt x="6151245" y="792480"/>
                  <a:pt x="6069330" y="842010"/>
                </a:cubicBezTo>
                <a:cubicBezTo>
                  <a:pt x="5987415" y="891540"/>
                  <a:pt x="5875020" y="1013460"/>
                  <a:pt x="5875020" y="1013460"/>
                </a:cubicBezTo>
                <a:cubicBezTo>
                  <a:pt x="5800090" y="1078865"/>
                  <a:pt x="5683250" y="1188085"/>
                  <a:pt x="5619750" y="1234440"/>
                </a:cubicBezTo>
                <a:cubicBezTo>
                  <a:pt x="5556250" y="1280795"/>
                  <a:pt x="5563870" y="1283970"/>
                  <a:pt x="5494020" y="1291590"/>
                </a:cubicBezTo>
                <a:cubicBezTo>
                  <a:pt x="5424170" y="1299210"/>
                  <a:pt x="5300345" y="1273810"/>
                  <a:pt x="5200650" y="1280160"/>
                </a:cubicBezTo>
                <a:cubicBezTo>
                  <a:pt x="5100955" y="1286510"/>
                  <a:pt x="4977765" y="1319530"/>
                  <a:pt x="4895850" y="1329690"/>
                </a:cubicBezTo>
                <a:cubicBezTo>
                  <a:pt x="4813935" y="1339850"/>
                  <a:pt x="4806950" y="1341755"/>
                  <a:pt x="4709160" y="1341120"/>
                </a:cubicBezTo>
                <a:cubicBezTo>
                  <a:pt x="4611370" y="1340485"/>
                  <a:pt x="4439285" y="1344930"/>
                  <a:pt x="4309110" y="1325880"/>
                </a:cubicBezTo>
                <a:cubicBezTo>
                  <a:pt x="4178935" y="1306830"/>
                  <a:pt x="4044315" y="1254760"/>
                  <a:pt x="3928110" y="1226820"/>
                </a:cubicBezTo>
                <a:cubicBezTo>
                  <a:pt x="3811905" y="1198880"/>
                  <a:pt x="3795395" y="1217930"/>
                  <a:pt x="3611880" y="1158240"/>
                </a:cubicBezTo>
                <a:cubicBezTo>
                  <a:pt x="3428365" y="1098550"/>
                  <a:pt x="2827020" y="868680"/>
                  <a:pt x="2827020" y="868680"/>
                </a:cubicBezTo>
                <a:cubicBezTo>
                  <a:pt x="2625725" y="793750"/>
                  <a:pt x="2825750" y="841375"/>
                  <a:pt x="2362200" y="674370"/>
                </a:cubicBezTo>
                <a:cubicBezTo>
                  <a:pt x="2258060" y="629285"/>
                  <a:pt x="2286000" y="636270"/>
                  <a:pt x="2209800" y="598170"/>
                </a:cubicBezTo>
                <a:cubicBezTo>
                  <a:pt x="2133600" y="560070"/>
                  <a:pt x="2032000" y="420370"/>
                  <a:pt x="1905000" y="445770"/>
                </a:cubicBezTo>
                <a:cubicBezTo>
                  <a:pt x="1778000" y="471170"/>
                  <a:pt x="1663700" y="702945"/>
                  <a:pt x="1447800" y="750570"/>
                </a:cubicBezTo>
                <a:cubicBezTo>
                  <a:pt x="1179195" y="862965"/>
                  <a:pt x="854710" y="924560"/>
                  <a:pt x="609600" y="902970"/>
                </a:cubicBezTo>
                <a:cubicBezTo>
                  <a:pt x="368300" y="915670"/>
                  <a:pt x="108585" y="823595"/>
                  <a:pt x="0" y="826770"/>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1066800" y="2819400"/>
            <a:ext cx="6781800" cy="2242185"/>
          </a:xfrm>
          <a:custGeom>
            <a:avLst/>
            <a:gdLst>
              <a:gd name="connsiteX0" fmla="*/ 3912870 w 3912870"/>
              <a:gd name="connsiteY0" fmla="*/ 0 h 1533525"/>
              <a:gd name="connsiteX1" fmla="*/ 3501390 w 3912870"/>
              <a:gd name="connsiteY1" fmla="*/ 769620 h 1533525"/>
              <a:gd name="connsiteX2" fmla="*/ 3364230 w 3912870"/>
              <a:gd name="connsiteY2" fmla="*/ 948690 h 1533525"/>
              <a:gd name="connsiteX3" fmla="*/ 3177540 w 3912870"/>
              <a:gd name="connsiteY3" fmla="*/ 1074420 h 1533525"/>
              <a:gd name="connsiteX4" fmla="*/ 2983230 w 3912870"/>
              <a:gd name="connsiteY4" fmla="*/ 1287780 h 1533525"/>
              <a:gd name="connsiteX5" fmla="*/ 2899410 w 3912870"/>
              <a:gd name="connsiteY5" fmla="*/ 1379220 h 1533525"/>
              <a:gd name="connsiteX6" fmla="*/ 2647950 w 3912870"/>
              <a:gd name="connsiteY6" fmla="*/ 1398270 h 1533525"/>
              <a:gd name="connsiteX7" fmla="*/ 2366010 w 3912870"/>
              <a:gd name="connsiteY7" fmla="*/ 1405890 h 1533525"/>
              <a:gd name="connsiteX8" fmla="*/ 2091690 w 3912870"/>
              <a:gd name="connsiteY8" fmla="*/ 1485900 h 1533525"/>
              <a:gd name="connsiteX9" fmla="*/ 1764030 w 3912870"/>
              <a:gd name="connsiteY9" fmla="*/ 1531620 h 1533525"/>
              <a:gd name="connsiteX10" fmla="*/ 1421130 w 3912870"/>
              <a:gd name="connsiteY10" fmla="*/ 1497330 h 1533525"/>
              <a:gd name="connsiteX11" fmla="*/ 1154430 w 3912870"/>
              <a:gd name="connsiteY11" fmla="*/ 1424940 h 1533525"/>
              <a:gd name="connsiteX12" fmla="*/ 887730 w 3912870"/>
              <a:gd name="connsiteY12" fmla="*/ 1379220 h 1533525"/>
              <a:gd name="connsiteX13" fmla="*/ 617220 w 3912870"/>
              <a:gd name="connsiteY13" fmla="*/ 1291590 h 1533525"/>
              <a:gd name="connsiteX14" fmla="*/ 278130 w 3912870"/>
              <a:gd name="connsiteY14" fmla="*/ 1158240 h 1533525"/>
              <a:gd name="connsiteX15" fmla="*/ 0 w 3912870"/>
              <a:gd name="connsiteY15" fmla="*/ 105156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0 w 6480810"/>
              <a:gd name="connsiteY15"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0 w 6480810"/>
              <a:gd name="connsiteY16"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915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0 w 6480810"/>
              <a:gd name="connsiteY18"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0 w 6480810"/>
              <a:gd name="connsiteY19"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0 w 6480810"/>
              <a:gd name="connsiteY19"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043940 h 1533525"/>
              <a:gd name="connsiteX0" fmla="*/ 6781800 w 6781800"/>
              <a:gd name="connsiteY0" fmla="*/ 0 h 2242185"/>
              <a:gd name="connsiteX1" fmla="*/ 6069330 w 6781800"/>
              <a:gd name="connsiteY1" fmla="*/ 1478280 h 2242185"/>
              <a:gd name="connsiteX2" fmla="*/ 5932170 w 6781800"/>
              <a:gd name="connsiteY2" fmla="*/ 1657350 h 2242185"/>
              <a:gd name="connsiteX3" fmla="*/ 5745480 w 6781800"/>
              <a:gd name="connsiteY3" fmla="*/ 1783080 h 2242185"/>
              <a:gd name="connsiteX4" fmla="*/ 5551170 w 6781800"/>
              <a:gd name="connsiteY4" fmla="*/ 1996440 h 2242185"/>
              <a:gd name="connsiteX5" fmla="*/ 5467350 w 6781800"/>
              <a:gd name="connsiteY5" fmla="*/ 2087880 h 2242185"/>
              <a:gd name="connsiteX6" fmla="*/ 5215890 w 6781800"/>
              <a:gd name="connsiteY6" fmla="*/ 2106930 h 2242185"/>
              <a:gd name="connsiteX7" fmla="*/ 4933950 w 6781800"/>
              <a:gd name="connsiteY7" fmla="*/ 2114550 h 2242185"/>
              <a:gd name="connsiteX8" fmla="*/ 4659630 w 6781800"/>
              <a:gd name="connsiteY8" fmla="*/ 2194560 h 2242185"/>
              <a:gd name="connsiteX9" fmla="*/ 4331970 w 6781800"/>
              <a:gd name="connsiteY9" fmla="*/ 2240280 h 2242185"/>
              <a:gd name="connsiteX10" fmla="*/ 3989070 w 6781800"/>
              <a:gd name="connsiteY10" fmla="*/ 2205990 h 2242185"/>
              <a:gd name="connsiteX11" fmla="*/ 3722370 w 6781800"/>
              <a:gd name="connsiteY11" fmla="*/ 2133600 h 2242185"/>
              <a:gd name="connsiteX12" fmla="*/ 3455670 w 6781800"/>
              <a:gd name="connsiteY12" fmla="*/ 2087880 h 2242185"/>
              <a:gd name="connsiteX13" fmla="*/ 3185160 w 6781800"/>
              <a:gd name="connsiteY13" fmla="*/ 2000250 h 2242185"/>
              <a:gd name="connsiteX14" fmla="*/ 2846070 w 6781800"/>
              <a:gd name="connsiteY14" fmla="*/ 1866900 h 2242185"/>
              <a:gd name="connsiteX15" fmla="*/ 2057400 w 6781800"/>
              <a:gd name="connsiteY15" fmla="*/ 1600200 h 2242185"/>
              <a:gd name="connsiteX16" fmla="*/ 1828800 w 6781800"/>
              <a:gd name="connsiteY16" fmla="*/ 1524000 h 2242185"/>
              <a:gd name="connsiteX17" fmla="*/ 1600200 w 6781800"/>
              <a:gd name="connsiteY17" fmla="*/ 1600200 h 2242185"/>
              <a:gd name="connsiteX18" fmla="*/ 1447800 w 6781800"/>
              <a:gd name="connsiteY18" fmla="*/ 1752600 h 2242185"/>
              <a:gd name="connsiteX19" fmla="*/ 609600 w 6781800"/>
              <a:gd name="connsiteY19" fmla="*/ 1828800 h 2242185"/>
              <a:gd name="connsiteX20" fmla="*/ 0 w 6781800"/>
              <a:gd name="connsiteY20" fmla="*/ 1752600 h 224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1800" h="2242185">
                <a:moveTo>
                  <a:pt x="6781800" y="0"/>
                </a:moveTo>
                <a:cubicBezTo>
                  <a:pt x="6621780" y="305752"/>
                  <a:pt x="6210935" y="1202055"/>
                  <a:pt x="6069330" y="1478280"/>
                </a:cubicBezTo>
                <a:cubicBezTo>
                  <a:pt x="5927725" y="1754505"/>
                  <a:pt x="5986145" y="1606550"/>
                  <a:pt x="5932170" y="1657350"/>
                </a:cubicBezTo>
                <a:cubicBezTo>
                  <a:pt x="5878195" y="1708150"/>
                  <a:pt x="5808980" y="1726565"/>
                  <a:pt x="5745480" y="1783080"/>
                </a:cubicBezTo>
                <a:cubicBezTo>
                  <a:pt x="5681980" y="1839595"/>
                  <a:pt x="5551170" y="1996440"/>
                  <a:pt x="5551170" y="1996440"/>
                </a:cubicBezTo>
                <a:cubicBezTo>
                  <a:pt x="5504815" y="2047240"/>
                  <a:pt x="5523230" y="2069465"/>
                  <a:pt x="5467350" y="2087880"/>
                </a:cubicBezTo>
                <a:cubicBezTo>
                  <a:pt x="5411470" y="2106295"/>
                  <a:pt x="5304790" y="2102485"/>
                  <a:pt x="5215890" y="2106930"/>
                </a:cubicBezTo>
                <a:cubicBezTo>
                  <a:pt x="5126990" y="2111375"/>
                  <a:pt x="5026660" y="2099945"/>
                  <a:pt x="4933950" y="2114550"/>
                </a:cubicBezTo>
                <a:cubicBezTo>
                  <a:pt x="4841240" y="2129155"/>
                  <a:pt x="4759960" y="2173605"/>
                  <a:pt x="4659630" y="2194560"/>
                </a:cubicBezTo>
                <a:cubicBezTo>
                  <a:pt x="4559300" y="2215515"/>
                  <a:pt x="4443730" y="2238375"/>
                  <a:pt x="4331970" y="2240280"/>
                </a:cubicBezTo>
                <a:cubicBezTo>
                  <a:pt x="4220210" y="2242185"/>
                  <a:pt x="4090670" y="2223770"/>
                  <a:pt x="3989070" y="2205990"/>
                </a:cubicBezTo>
                <a:cubicBezTo>
                  <a:pt x="3887470" y="2188210"/>
                  <a:pt x="3811270" y="2153285"/>
                  <a:pt x="3722370" y="2133600"/>
                </a:cubicBezTo>
                <a:cubicBezTo>
                  <a:pt x="3633470" y="2113915"/>
                  <a:pt x="3545205" y="2110105"/>
                  <a:pt x="3455670" y="2087880"/>
                </a:cubicBezTo>
                <a:cubicBezTo>
                  <a:pt x="3366135" y="2065655"/>
                  <a:pt x="3286760" y="2037080"/>
                  <a:pt x="3185160" y="2000250"/>
                </a:cubicBezTo>
                <a:cubicBezTo>
                  <a:pt x="3083560" y="1963420"/>
                  <a:pt x="3013075" y="1890395"/>
                  <a:pt x="2846070" y="1866900"/>
                </a:cubicBezTo>
                <a:lnTo>
                  <a:pt x="2057400" y="1600200"/>
                </a:lnTo>
                <a:lnTo>
                  <a:pt x="1828800" y="1524000"/>
                </a:lnTo>
                <a:lnTo>
                  <a:pt x="1600200" y="1600200"/>
                </a:lnTo>
                <a:lnTo>
                  <a:pt x="1447800" y="1752600"/>
                </a:lnTo>
                <a:lnTo>
                  <a:pt x="609600" y="1828800"/>
                </a:lnTo>
                <a:lnTo>
                  <a:pt x="0" y="1752600"/>
                </a:ln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illowCreekFlowing_2007.JPG"/>
          <p:cNvPicPr>
            <a:picLocks noChangeAspect="1"/>
          </p:cNvPicPr>
          <p:nvPr/>
        </p:nvPicPr>
        <p:blipFill>
          <a:blip r:embed="rId2" cstate="email"/>
          <a:stretch>
            <a:fillRect/>
          </a:stretch>
        </p:blipFill>
        <p:spPr>
          <a:xfrm>
            <a:off x="228600" y="228600"/>
            <a:ext cx="4114800" cy="3086100"/>
          </a:xfrm>
          <a:prstGeom prst="rect">
            <a:avLst/>
          </a:prstGeom>
          <a:ln w="25400">
            <a:solidFill>
              <a:schemeClr val="bg2">
                <a:lumMod val="25000"/>
              </a:schemeClr>
            </a:solidFill>
          </a:ln>
        </p:spPr>
      </p:pic>
      <p:sp>
        <p:nvSpPr>
          <p:cNvPr id="8" name="TextBox 7"/>
          <p:cNvSpPr txBox="1"/>
          <p:nvPr/>
        </p:nvSpPr>
        <p:spPr>
          <a:xfrm>
            <a:off x="381000" y="152400"/>
            <a:ext cx="914400" cy="461665"/>
          </a:xfrm>
          <a:prstGeom prst="rect">
            <a:avLst/>
          </a:prstGeom>
          <a:noFill/>
        </p:spPr>
        <p:txBody>
          <a:bodyPr wrap="square" rtlCol="0">
            <a:spAutoFit/>
          </a:bodyPr>
          <a:lstStyle/>
          <a:p>
            <a:r>
              <a:rPr lang="en-US" sz="2400" b="1" dirty="0">
                <a:solidFill>
                  <a:schemeClr val="tx2">
                    <a:lumMod val="75000"/>
                  </a:schemeClr>
                </a:solidFill>
              </a:rPr>
              <a:t>2007</a:t>
            </a:r>
          </a:p>
        </p:txBody>
      </p:sp>
      <p:pic>
        <p:nvPicPr>
          <p:cNvPr id="10" name="Picture 9" descr="CliffView-East.jpg"/>
          <p:cNvPicPr>
            <a:picLocks noChangeAspect="1"/>
          </p:cNvPicPr>
          <p:nvPr/>
        </p:nvPicPr>
        <p:blipFill>
          <a:blip r:embed="rId3" cstate="print"/>
          <a:stretch>
            <a:fillRect/>
          </a:stretch>
        </p:blipFill>
        <p:spPr>
          <a:xfrm>
            <a:off x="4446272" y="514344"/>
            <a:ext cx="4602480" cy="2438400"/>
          </a:xfrm>
          <a:prstGeom prst="rect">
            <a:avLst/>
          </a:prstGeom>
        </p:spPr>
      </p:pic>
      <p:sp>
        <p:nvSpPr>
          <p:cNvPr id="9" name="TextBox 8"/>
          <p:cNvSpPr txBox="1"/>
          <p:nvPr/>
        </p:nvSpPr>
        <p:spPr>
          <a:xfrm>
            <a:off x="6686552" y="457200"/>
            <a:ext cx="914400" cy="461665"/>
          </a:xfrm>
          <a:prstGeom prst="rect">
            <a:avLst/>
          </a:prstGeom>
          <a:noFill/>
        </p:spPr>
        <p:txBody>
          <a:bodyPr wrap="square" rtlCol="0">
            <a:spAutoFit/>
          </a:bodyPr>
          <a:lstStyle/>
          <a:p>
            <a:r>
              <a:rPr lang="en-US" sz="2400" b="1" dirty="0">
                <a:solidFill>
                  <a:schemeClr val="tx2">
                    <a:lumMod val="75000"/>
                  </a:schemeClr>
                </a:solidFill>
              </a:rPr>
              <a:t>2009</a:t>
            </a:r>
          </a:p>
        </p:txBody>
      </p:sp>
      <p:pic>
        <p:nvPicPr>
          <p:cNvPr id="11" name="Picture 10" descr="CreekPanoEast2_073111.jpg"/>
          <p:cNvPicPr>
            <a:picLocks noChangeAspect="1"/>
          </p:cNvPicPr>
          <p:nvPr/>
        </p:nvPicPr>
        <p:blipFill>
          <a:blip r:embed="rId4" cstate="print"/>
          <a:srcRect t="22461"/>
          <a:stretch>
            <a:fillRect/>
          </a:stretch>
        </p:blipFill>
        <p:spPr>
          <a:xfrm>
            <a:off x="209919" y="3444240"/>
            <a:ext cx="4152161" cy="2122884"/>
          </a:xfrm>
          <a:prstGeom prst="rect">
            <a:avLst/>
          </a:prstGeom>
          <a:ln w="25400">
            <a:solidFill>
              <a:schemeClr val="accent1"/>
            </a:solidFill>
          </a:ln>
        </p:spPr>
      </p:pic>
      <p:sp>
        <p:nvSpPr>
          <p:cNvPr id="12" name="TextBox 11"/>
          <p:cNvSpPr txBox="1"/>
          <p:nvPr/>
        </p:nvSpPr>
        <p:spPr>
          <a:xfrm>
            <a:off x="209919" y="3352800"/>
            <a:ext cx="914400" cy="461665"/>
          </a:xfrm>
          <a:prstGeom prst="rect">
            <a:avLst/>
          </a:prstGeom>
          <a:noFill/>
        </p:spPr>
        <p:txBody>
          <a:bodyPr wrap="square" rtlCol="0">
            <a:spAutoFit/>
          </a:bodyPr>
          <a:lstStyle/>
          <a:p>
            <a:r>
              <a:rPr lang="en-US" sz="2400" b="1" dirty="0">
                <a:solidFill>
                  <a:schemeClr val="tx2">
                    <a:lumMod val="75000"/>
                  </a:schemeClr>
                </a:solidFill>
              </a:rPr>
              <a:t>2011</a:t>
            </a:r>
          </a:p>
        </p:txBody>
      </p:sp>
      <p:pic>
        <p:nvPicPr>
          <p:cNvPr id="13" name="Picture 12" descr="WillowCreekRunning_071014.jpg">
            <a:extLst>
              <a:ext uri="{FF2B5EF4-FFF2-40B4-BE49-F238E27FC236}">
                <a16:creationId xmlns:a16="http://schemas.microsoft.com/office/drawing/2014/main" id="{A8747FCB-97E5-45F6-856A-1CA71139A9FD}"/>
              </a:ext>
            </a:extLst>
          </p:cNvPr>
          <p:cNvPicPr>
            <a:picLocks noChangeAspect="1"/>
          </p:cNvPicPr>
          <p:nvPr/>
        </p:nvPicPr>
        <p:blipFill>
          <a:blip r:embed="rId5" cstate="print"/>
          <a:stretch>
            <a:fillRect/>
          </a:stretch>
        </p:blipFill>
        <p:spPr>
          <a:xfrm>
            <a:off x="4686302" y="3112174"/>
            <a:ext cx="4191000" cy="2787015"/>
          </a:xfrm>
          <a:prstGeom prst="rect">
            <a:avLst/>
          </a:prstGeom>
          <a:ln w="25400">
            <a:solidFill>
              <a:srgbClr val="CC66FF"/>
            </a:solidFill>
          </a:ln>
        </p:spPr>
      </p:pic>
      <p:sp>
        <p:nvSpPr>
          <p:cNvPr id="14" name="TextBox 13">
            <a:extLst>
              <a:ext uri="{FF2B5EF4-FFF2-40B4-BE49-F238E27FC236}">
                <a16:creationId xmlns:a16="http://schemas.microsoft.com/office/drawing/2014/main" id="{AEB41081-4A81-4BDB-9B36-C86B86E859D4}"/>
              </a:ext>
            </a:extLst>
          </p:cNvPr>
          <p:cNvSpPr txBox="1"/>
          <p:nvPr/>
        </p:nvSpPr>
        <p:spPr>
          <a:xfrm>
            <a:off x="6400800" y="3009888"/>
            <a:ext cx="914400" cy="461665"/>
          </a:xfrm>
          <a:prstGeom prst="rect">
            <a:avLst/>
          </a:prstGeom>
          <a:noFill/>
        </p:spPr>
        <p:txBody>
          <a:bodyPr wrap="square" rtlCol="0">
            <a:spAutoFit/>
          </a:bodyPr>
          <a:lstStyle/>
          <a:p>
            <a:r>
              <a:rPr lang="en-US" sz="2400" b="1" dirty="0">
                <a:solidFill>
                  <a:schemeClr val="accent1">
                    <a:lumMod val="75000"/>
                  </a:schemeClr>
                </a:solidFill>
              </a:rPr>
              <a:t>2014</a:t>
            </a:r>
          </a:p>
        </p:txBody>
      </p:sp>
      <p:cxnSp>
        <p:nvCxnSpPr>
          <p:cNvPr id="15" name="Straight Connector 14">
            <a:extLst>
              <a:ext uri="{FF2B5EF4-FFF2-40B4-BE49-F238E27FC236}">
                <a16:creationId xmlns:a16="http://schemas.microsoft.com/office/drawing/2014/main" id="{AAB030FC-1019-42B7-B1E8-F9549AA2D92B}"/>
              </a:ext>
            </a:extLst>
          </p:cNvPr>
          <p:cNvCxnSpPr>
            <a:cxnSpLocks/>
          </p:cNvCxnSpPr>
          <p:nvPr/>
        </p:nvCxnSpPr>
        <p:spPr>
          <a:xfrm flipH="1">
            <a:off x="228601" y="1741170"/>
            <a:ext cx="4114799" cy="1524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B3FB22-7CE1-4C57-A3BE-B6C6B3558078}"/>
              </a:ext>
            </a:extLst>
          </p:cNvPr>
          <p:cNvCxnSpPr>
            <a:cxnSpLocks/>
          </p:cNvCxnSpPr>
          <p:nvPr/>
        </p:nvCxnSpPr>
        <p:spPr>
          <a:xfrm flipH="1">
            <a:off x="206109" y="4701540"/>
            <a:ext cx="4114799" cy="1524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WestViewFromWestEndFence.jpg"/>
          <p:cNvPicPr>
            <a:picLocks noChangeAspect="1"/>
          </p:cNvPicPr>
          <p:nvPr/>
        </p:nvPicPr>
        <p:blipFill>
          <a:blip r:embed="rId2" cstate="print"/>
          <a:stretch>
            <a:fillRect/>
          </a:stretch>
        </p:blipFill>
        <p:spPr>
          <a:xfrm>
            <a:off x="4191000" y="149352"/>
            <a:ext cx="4817215" cy="3203448"/>
          </a:xfrm>
          <a:prstGeom prst="rect">
            <a:avLst/>
          </a:prstGeom>
          <a:ln w="25400">
            <a:solidFill>
              <a:srgbClr val="CC9900"/>
            </a:solidFill>
          </a:ln>
        </p:spPr>
      </p:pic>
      <p:sp>
        <p:nvSpPr>
          <p:cNvPr id="17" name="TextBox 16"/>
          <p:cNvSpPr txBox="1"/>
          <p:nvPr/>
        </p:nvSpPr>
        <p:spPr>
          <a:xfrm>
            <a:off x="6142407" y="93071"/>
            <a:ext cx="914400" cy="461665"/>
          </a:xfrm>
          <a:prstGeom prst="rect">
            <a:avLst/>
          </a:prstGeom>
          <a:noFill/>
        </p:spPr>
        <p:txBody>
          <a:bodyPr wrap="square" rtlCol="0">
            <a:spAutoFit/>
          </a:bodyPr>
          <a:lstStyle/>
          <a:p>
            <a:r>
              <a:rPr lang="en-US" sz="2400" b="1" dirty="0">
                <a:solidFill>
                  <a:schemeClr val="tx2">
                    <a:lumMod val="75000"/>
                  </a:schemeClr>
                </a:solidFill>
              </a:rPr>
              <a:t>2018</a:t>
            </a:r>
          </a:p>
        </p:txBody>
      </p:sp>
      <p:pic>
        <p:nvPicPr>
          <p:cNvPr id="21" name="Picture 20" descr="WillowCreek_WestViewfromCliff_Apr2015.jpg"/>
          <p:cNvPicPr>
            <a:picLocks noChangeAspect="1"/>
          </p:cNvPicPr>
          <p:nvPr/>
        </p:nvPicPr>
        <p:blipFill>
          <a:blip r:embed="rId3" cstate="print"/>
          <a:srcRect b="5714"/>
          <a:stretch>
            <a:fillRect/>
          </a:stretch>
        </p:blipFill>
        <p:spPr>
          <a:xfrm>
            <a:off x="207819" y="152400"/>
            <a:ext cx="3830781" cy="2407920"/>
          </a:xfrm>
          <a:prstGeom prst="rect">
            <a:avLst/>
          </a:prstGeom>
          <a:ln w="25400">
            <a:solidFill>
              <a:srgbClr val="00B050"/>
            </a:solidFill>
          </a:ln>
        </p:spPr>
      </p:pic>
      <p:sp>
        <p:nvSpPr>
          <p:cNvPr id="15" name="TextBox 14"/>
          <p:cNvSpPr txBox="1"/>
          <p:nvPr/>
        </p:nvSpPr>
        <p:spPr>
          <a:xfrm>
            <a:off x="457200" y="71735"/>
            <a:ext cx="914400" cy="461665"/>
          </a:xfrm>
          <a:prstGeom prst="rect">
            <a:avLst/>
          </a:prstGeom>
          <a:noFill/>
        </p:spPr>
        <p:txBody>
          <a:bodyPr wrap="square" rtlCol="0">
            <a:spAutoFit/>
          </a:bodyPr>
          <a:lstStyle/>
          <a:p>
            <a:r>
              <a:rPr lang="en-US" sz="2400" b="1" dirty="0">
                <a:solidFill>
                  <a:schemeClr val="tx2">
                    <a:lumMod val="75000"/>
                  </a:schemeClr>
                </a:solidFill>
              </a:rPr>
              <a:t>2015</a:t>
            </a:r>
          </a:p>
        </p:txBody>
      </p:sp>
      <p:pic>
        <p:nvPicPr>
          <p:cNvPr id="5" name="Picture 4">
            <a:extLst>
              <a:ext uri="{FF2B5EF4-FFF2-40B4-BE49-F238E27FC236}">
                <a16:creationId xmlns:a16="http://schemas.microsoft.com/office/drawing/2014/main" id="{FD0EFAC5-2BBE-4616-8CAA-E30B7F6A03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1024" y="3945529"/>
            <a:ext cx="7196013" cy="2612136"/>
          </a:xfrm>
          <a:prstGeom prst="rect">
            <a:avLst/>
          </a:prstGeom>
          <a:ln w="25400">
            <a:solidFill>
              <a:srgbClr val="00FF00"/>
            </a:solidFill>
          </a:ln>
        </p:spPr>
      </p:pic>
      <p:pic>
        <p:nvPicPr>
          <p:cNvPr id="3" name="Picture 2">
            <a:extLst>
              <a:ext uri="{FF2B5EF4-FFF2-40B4-BE49-F238E27FC236}">
                <a16:creationId xmlns:a16="http://schemas.microsoft.com/office/drawing/2014/main" id="{64B0FCB4-4754-4F5F-B133-C93AAF4673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819" y="2706970"/>
            <a:ext cx="3212037" cy="1871770"/>
          </a:xfrm>
          <a:prstGeom prst="rect">
            <a:avLst/>
          </a:prstGeom>
          <a:ln w="25400">
            <a:solidFill>
              <a:schemeClr val="accent6">
                <a:lumMod val="75000"/>
              </a:schemeClr>
            </a:solidFill>
          </a:ln>
        </p:spPr>
      </p:pic>
      <p:sp>
        <p:nvSpPr>
          <p:cNvPr id="12" name="TextBox 11">
            <a:extLst>
              <a:ext uri="{FF2B5EF4-FFF2-40B4-BE49-F238E27FC236}">
                <a16:creationId xmlns:a16="http://schemas.microsoft.com/office/drawing/2014/main" id="{CDA908F9-4CBB-424E-AC28-B9F72315A18D}"/>
              </a:ext>
            </a:extLst>
          </p:cNvPr>
          <p:cNvSpPr txBox="1"/>
          <p:nvPr/>
        </p:nvSpPr>
        <p:spPr>
          <a:xfrm>
            <a:off x="1066800" y="3943416"/>
            <a:ext cx="914400" cy="461665"/>
          </a:xfrm>
          <a:prstGeom prst="rect">
            <a:avLst/>
          </a:prstGeom>
          <a:noFill/>
        </p:spPr>
        <p:txBody>
          <a:bodyPr wrap="square" rtlCol="0">
            <a:spAutoFit/>
          </a:bodyPr>
          <a:lstStyle/>
          <a:p>
            <a:r>
              <a:rPr lang="en-US" sz="2400" b="1" dirty="0">
                <a:solidFill>
                  <a:schemeClr val="bg1"/>
                </a:solidFill>
              </a:rPr>
              <a:t>2019</a:t>
            </a:r>
          </a:p>
        </p:txBody>
      </p:sp>
      <p:sp>
        <p:nvSpPr>
          <p:cNvPr id="9" name="TextBox 8">
            <a:extLst>
              <a:ext uri="{FF2B5EF4-FFF2-40B4-BE49-F238E27FC236}">
                <a16:creationId xmlns:a16="http://schemas.microsoft.com/office/drawing/2014/main" id="{6E38F21D-16EE-4CD0-9356-152F35469491}"/>
              </a:ext>
            </a:extLst>
          </p:cNvPr>
          <p:cNvSpPr txBox="1"/>
          <p:nvPr/>
        </p:nvSpPr>
        <p:spPr>
          <a:xfrm>
            <a:off x="8101435" y="3920453"/>
            <a:ext cx="914400" cy="461665"/>
          </a:xfrm>
          <a:prstGeom prst="rect">
            <a:avLst/>
          </a:prstGeom>
          <a:noFill/>
        </p:spPr>
        <p:txBody>
          <a:bodyPr wrap="square" rtlCol="0">
            <a:spAutoFit/>
          </a:bodyPr>
          <a:lstStyle/>
          <a:p>
            <a:r>
              <a:rPr lang="en-US" sz="2400" b="1" dirty="0">
                <a:solidFill>
                  <a:schemeClr val="bg1"/>
                </a:solidFill>
              </a:rPr>
              <a:t>2019</a:t>
            </a:r>
          </a:p>
        </p:txBody>
      </p:sp>
      <p:cxnSp>
        <p:nvCxnSpPr>
          <p:cNvPr id="10" name="Straight Connector 9">
            <a:extLst>
              <a:ext uri="{FF2B5EF4-FFF2-40B4-BE49-F238E27FC236}">
                <a16:creationId xmlns:a16="http://schemas.microsoft.com/office/drawing/2014/main" id="{2011C99E-3816-4806-A814-1047BD7EDE9D}"/>
              </a:ext>
            </a:extLst>
          </p:cNvPr>
          <p:cNvCxnSpPr>
            <a:cxnSpLocks/>
          </p:cNvCxnSpPr>
          <p:nvPr/>
        </p:nvCxnSpPr>
        <p:spPr>
          <a:xfrm flipH="1">
            <a:off x="139596" y="3868273"/>
            <a:ext cx="3280260" cy="75143"/>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A1B1498-FD89-4FF7-B6AA-C87308B05DD6}"/>
              </a:ext>
            </a:extLst>
          </p:cNvPr>
          <p:cNvCxnSpPr>
            <a:cxnSpLocks/>
          </p:cNvCxnSpPr>
          <p:nvPr/>
        </p:nvCxnSpPr>
        <p:spPr>
          <a:xfrm flipH="1">
            <a:off x="4038600" y="5181600"/>
            <a:ext cx="2989632" cy="5334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erialView2East.jpg"/>
          <p:cNvPicPr>
            <a:picLocks noChangeAspect="1"/>
          </p:cNvPicPr>
          <p:nvPr/>
        </p:nvPicPr>
        <p:blipFill>
          <a:blip r:embed="rId2" cstate="print"/>
          <a:srcRect t="6536" r="22025" b="4140"/>
          <a:stretch>
            <a:fillRect/>
          </a:stretch>
        </p:blipFill>
        <p:spPr>
          <a:xfrm>
            <a:off x="4509485" y="3352800"/>
            <a:ext cx="4101115" cy="3124200"/>
          </a:xfrm>
          <a:prstGeom prst="rect">
            <a:avLst/>
          </a:prstGeom>
          <a:ln w="25400">
            <a:solidFill>
              <a:srgbClr val="008000"/>
            </a:solidFill>
          </a:ln>
        </p:spPr>
      </p:pic>
      <p:pic>
        <p:nvPicPr>
          <p:cNvPr id="17" name="Picture 16" descr="AerialView.jpg"/>
          <p:cNvPicPr>
            <a:picLocks noChangeAspect="1"/>
          </p:cNvPicPr>
          <p:nvPr/>
        </p:nvPicPr>
        <p:blipFill>
          <a:blip r:embed="rId3" cstate="print"/>
          <a:stretch>
            <a:fillRect/>
          </a:stretch>
        </p:blipFill>
        <p:spPr>
          <a:xfrm>
            <a:off x="4446528" y="228600"/>
            <a:ext cx="4468872" cy="2971800"/>
          </a:xfrm>
          <a:prstGeom prst="rect">
            <a:avLst/>
          </a:prstGeom>
          <a:ln w="25400">
            <a:solidFill>
              <a:srgbClr val="008000"/>
            </a:solidFill>
          </a:ln>
        </p:spPr>
      </p:pic>
      <p:pic>
        <p:nvPicPr>
          <p:cNvPr id="7" name="Picture 6" descr="BirdsEyeView_WillowCreekfromCliff4.jpg"/>
          <p:cNvPicPr>
            <a:picLocks noChangeAspect="1"/>
          </p:cNvPicPr>
          <p:nvPr/>
        </p:nvPicPr>
        <p:blipFill rotWithShape="1">
          <a:blip r:embed="rId4" cstate="email"/>
          <a:srcRect t="30431" r="21787"/>
          <a:stretch/>
        </p:blipFill>
        <p:spPr>
          <a:xfrm>
            <a:off x="228600" y="452440"/>
            <a:ext cx="4038600" cy="2705010"/>
          </a:xfrm>
          <a:prstGeom prst="rect">
            <a:avLst/>
          </a:prstGeom>
          <a:ln w="25400">
            <a:solidFill>
              <a:schemeClr val="accent3">
                <a:lumMod val="75000"/>
              </a:schemeClr>
            </a:solidFill>
          </a:ln>
        </p:spPr>
      </p:pic>
      <p:sp>
        <p:nvSpPr>
          <p:cNvPr id="24" name="TextBox 23"/>
          <p:cNvSpPr txBox="1"/>
          <p:nvPr/>
        </p:nvSpPr>
        <p:spPr>
          <a:xfrm>
            <a:off x="257175" y="395585"/>
            <a:ext cx="914400" cy="461665"/>
          </a:xfrm>
          <a:prstGeom prst="rect">
            <a:avLst/>
          </a:prstGeom>
          <a:noFill/>
        </p:spPr>
        <p:txBody>
          <a:bodyPr wrap="square" rtlCol="0">
            <a:spAutoFit/>
          </a:bodyPr>
          <a:lstStyle/>
          <a:p>
            <a:r>
              <a:rPr lang="en-US" sz="2400" b="1" dirty="0">
                <a:solidFill>
                  <a:schemeClr val="bg1"/>
                </a:solidFill>
              </a:rPr>
              <a:t>2008</a:t>
            </a:r>
          </a:p>
        </p:txBody>
      </p:sp>
      <p:sp>
        <p:nvSpPr>
          <p:cNvPr id="22" name="Right Arrow 21"/>
          <p:cNvSpPr/>
          <p:nvPr/>
        </p:nvSpPr>
        <p:spPr>
          <a:xfrm>
            <a:off x="4038600" y="381000"/>
            <a:ext cx="685800" cy="304800"/>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495800" y="2738735"/>
            <a:ext cx="914400" cy="461665"/>
          </a:xfrm>
          <a:prstGeom prst="rect">
            <a:avLst/>
          </a:prstGeom>
          <a:noFill/>
        </p:spPr>
        <p:txBody>
          <a:bodyPr wrap="square" rtlCol="0">
            <a:spAutoFit/>
          </a:bodyPr>
          <a:lstStyle/>
          <a:p>
            <a:r>
              <a:rPr lang="en-US" sz="2400" b="1" dirty="0">
                <a:solidFill>
                  <a:schemeClr val="bg1"/>
                </a:solidFill>
              </a:rPr>
              <a:t>2017</a:t>
            </a:r>
          </a:p>
        </p:txBody>
      </p:sp>
      <p:pic>
        <p:nvPicPr>
          <p:cNvPr id="12" name="Picture 11" descr="BirdsEyeView_WillowCreekfromCliff3.jpg"/>
          <p:cNvPicPr>
            <a:picLocks noChangeAspect="1"/>
          </p:cNvPicPr>
          <p:nvPr/>
        </p:nvPicPr>
        <p:blipFill>
          <a:blip r:embed="rId5" cstate="email">
            <a:lum bright="-20000" contrast="10000"/>
          </a:blip>
          <a:stretch>
            <a:fillRect/>
          </a:stretch>
        </p:blipFill>
        <p:spPr>
          <a:xfrm>
            <a:off x="228600" y="3376610"/>
            <a:ext cx="4038600" cy="3028950"/>
          </a:xfrm>
          <a:prstGeom prst="rect">
            <a:avLst/>
          </a:prstGeom>
          <a:ln w="25400">
            <a:solidFill>
              <a:srgbClr val="669900"/>
            </a:solidFill>
          </a:ln>
        </p:spPr>
      </p:pic>
      <p:sp>
        <p:nvSpPr>
          <p:cNvPr id="14" name="TextBox 13"/>
          <p:cNvSpPr txBox="1"/>
          <p:nvPr/>
        </p:nvSpPr>
        <p:spPr>
          <a:xfrm>
            <a:off x="228600" y="3314696"/>
            <a:ext cx="914400" cy="461665"/>
          </a:xfrm>
          <a:prstGeom prst="rect">
            <a:avLst/>
          </a:prstGeom>
          <a:noFill/>
        </p:spPr>
        <p:txBody>
          <a:bodyPr wrap="square" rtlCol="0">
            <a:spAutoFit/>
          </a:bodyPr>
          <a:lstStyle/>
          <a:p>
            <a:r>
              <a:rPr lang="en-US" sz="2400" b="1" dirty="0">
                <a:solidFill>
                  <a:schemeClr val="bg1"/>
                </a:solidFill>
              </a:rPr>
              <a:t>2008</a:t>
            </a:r>
          </a:p>
        </p:txBody>
      </p:sp>
      <p:sp>
        <p:nvSpPr>
          <p:cNvPr id="15" name="TextBox 14"/>
          <p:cNvSpPr txBox="1"/>
          <p:nvPr/>
        </p:nvSpPr>
        <p:spPr>
          <a:xfrm>
            <a:off x="7743825" y="3305175"/>
            <a:ext cx="914400" cy="461665"/>
          </a:xfrm>
          <a:prstGeom prst="rect">
            <a:avLst/>
          </a:prstGeom>
          <a:noFill/>
        </p:spPr>
        <p:txBody>
          <a:bodyPr wrap="square" rtlCol="0">
            <a:spAutoFit/>
          </a:bodyPr>
          <a:lstStyle/>
          <a:p>
            <a:r>
              <a:rPr lang="en-US" sz="2400" b="1" dirty="0">
                <a:solidFill>
                  <a:schemeClr val="bg1"/>
                </a:solidFill>
              </a:rPr>
              <a:t>2017</a:t>
            </a:r>
          </a:p>
        </p:txBody>
      </p:sp>
      <p:sp>
        <p:nvSpPr>
          <p:cNvPr id="13" name="Right Arrow 12"/>
          <p:cNvSpPr/>
          <p:nvPr/>
        </p:nvSpPr>
        <p:spPr>
          <a:xfrm>
            <a:off x="4038600" y="3505200"/>
            <a:ext cx="685800" cy="304800"/>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509484" y="5686425"/>
            <a:ext cx="1510315" cy="838200"/>
          </a:xfrm>
          <a:prstGeom prst="ellipse">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52400" y="5638800"/>
            <a:ext cx="1066800" cy="838200"/>
          </a:xfrm>
          <a:prstGeom prst="ellipse">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A557EB82-D72E-4388-A4B7-BD6775240688}"/>
              </a:ext>
            </a:extLst>
          </p:cNvPr>
          <p:cNvCxnSpPr>
            <a:cxnSpLocks/>
          </p:cNvCxnSpPr>
          <p:nvPr/>
        </p:nvCxnSpPr>
        <p:spPr>
          <a:xfrm flipH="1">
            <a:off x="4572000" y="685800"/>
            <a:ext cx="2743200" cy="17145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C87C2FD-1011-45B6-9C94-C4C0065DB8BD}"/>
              </a:ext>
            </a:extLst>
          </p:cNvPr>
          <p:cNvCxnSpPr>
            <a:cxnSpLocks/>
          </p:cNvCxnSpPr>
          <p:nvPr/>
        </p:nvCxnSpPr>
        <p:spPr>
          <a:xfrm flipH="1">
            <a:off x="257175" y="1076410"/>
            <a:ext cx="1524001" cy="357971"/>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2017-ColorAerial.jpg"/>
          <p:cNvPicPr>
            <a:picLocks noChangeAspect="1"/>
          </p:cNvPicPr>
          <p:nvPr/>
        </p:nvPicPr>
        <p:blipFill>
          <a:blip r:embed="rId2" cstate="email">
            <a:lum contrast="10000"/>
          </a:blip>
          <a:srcRect l="72615" b="32321"/>
          <a:stretch>
            <a:fillRect/>
          </a:stretch>
        </p:blipFill>
        <p:spPr>
          <a:xfrm>
            <a:off x="4953000" y="2133600"/>
            <a:ext cx="3657600" cy="4419600"/>
          </a:xfrm>
          <a:prstGeom prst="rect">
            <a:avLst/>
          </a:prstGeom>
          <a:ln w="25400">
            <a:solidFill>
              <a:schemeClr val="tx1"/>
            </a:solidFill>
          </a:ln>
        </p:spPr>
      </p:pic>
      <p:pic>
        <p:nvPicPr>
          <p:cNvPr id="7" name="Picture 6" descr="2007-ColorAerial.jpg"/>
          <p:cNvPicPr>
            <a:picLocks noChangeAspect="1"/>
          </p:cNvPicPr>
          <p:nvPr/>
        </p:nvPicPr>
        <p:blipFill>
          <a:blip r:embed="rId3" cstate="email">
            <a:duotone>
              <a:prstClr val="black"/>
              <a:srgbClr val="D9C3A5">
                <a:tint val="50000"/>
                <a:satMod val="180000"/>
              </a:srgbClr>
            </a:duotone>
            <a:lum/>
          </a:blip>
          <a:srcRect l="70968" b="24774"/>
          <a:stretch>
            <a:fillRect/>
          </a:stretch>
        </p:blipFill>
        <p:spPr>
          <a:xfrm>
            <a:off x="419878" y="2438400"/>
            <a:ext cx="3694922" cy="4114800"/>
          </a:xfrm>
          <a:prstGeom prst="rect">
            <a:avLst/>
          </a:prstGeom>
          <a:ln w="25400">
            <a:solidFill>
              <a:schemeClr val="tx1"/>
            </a:solidFill>
          </a:ln>
        </p:spPr>
      </p:pic>
      <p:cxnSp>
        <p:nvCxnSpPr>
          <p:cNvPr id="10" name="Straight Connector 9"/>
          <p:cNvCxnSpPr/>
          <p:nvPr/>
        </p:nvCxnSpPr>
        <p:spPr>
          <a:xfrm>
            <a:off x="914400" y="4114800"/>
            <a:ext cx="1143000" cy="14478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57200" y="4114800"/>
            <a:ext cx="457200" cy="762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1665534" y="2968375"/>
            <a:ext cx="2435297" cy="2313797"/>
          </a:xfrm>
          <a:custGeom>
            <a:avLst/>
            <a:gdLst>
              <a:gd name="connsiteX0" fmla="*/ 942975 w 1741487"/>
              <a:gd name="connsiteY0" fmla="*/ 201612 h 2062162"/>
              <a:gd name="connsiteX1" fmla="*/ 1200150 w 1741487"/>
              <a:gd name="connsiteY1" fmla="*/ 344487 h 2062162"/>
              <a:gd name="connsiteX2" fmla="*/ 1628775 w 1741487"/>
              <a:gd name="connsiteY2" fmla="*/ 1077912 h 2062162"/>
              <a:gd name="connsiteX3" fmla="*/ 523875 w 1741487"/>
              <a:gd name="connsiteY3" fmla="*/ 1982787 h 2062162"/>
              <a:gd name="connsiteX4" fmla="*/ 66675 w 1741487"/>
              <a:gd name="connsiteY4" fmla="*/ 1554162 h 2062162"/>
              <a:gd name="connsiteX5" fmla="*/ 942975 w 1741487"/>
              <a:gd name="connsiteY5" fmla="*/ 201612 h 2062162"/>
              <a:gd name="connsiteX0" fmla="*/ 942975 w 1744663"/>
              <a:gd name="connsiteY0" fmla="*/ 208227 h 2068777"/>
              <a:gd name="connsiteX1" fmla="*/ 1219200 w 1744663"/>
              <a:gd name="connsiteY1" fmla="*/ 311415 h 2068777"/>
              <a:gd name="connsiteX2" fmla="*/ 1628775 w 1744663"/>
              <a:gd name="connsiteY2" fmla="*/ 1084527 h 2068777"/>
              <a:gd name="connsiteX3" fmla="*/ 523875 w 1744663"/>
              <a:gd name="connsiteY3" fmla="*/ 1989402 h 2068777"/>
              <a:gd name="connsiteX4" fmla="*/ 66675 w 1744663"/>
              <a:gd name="connsiteY4" fmla="*/ 1560777 h 2068777"/>
              <a:gd name="connsiteX5" fmla="*/ 942975 w 1744663"/>
              <a:gd name="connsiteY5" fmla="*/ 208227 h 2068777"/>
              <a:gd name="connsiteX0" fmla="*/ 823912 w 1730375"/>
              <a:gd name="connsiteY0" fmla="*/ 208227 h 2117988"/>
              <a:gd name="connsiteX1" fmla="*/ 1204912 w 1730375"/>
              <a:gd name="connsiteY1" fmla="*/ 360626 h 2117988"/>
              <a:gd name="connsiteX2" fmla="*/ 1614487 w 1730375"/>
              <a:gd name="connsiteY2" fmla="*/ 1133738 h 2117988"/>
              <a:gd name="connsiteX3" fmla="*/ 509587 w 1730375"/>
              <a:gd name="connsiteY3" fmla="*/ 2038613 h 2117988"/>
              <a:gd name="connsiteX4" fmla="*/ 52387 w 1730375"/>
              <a:gd name="connsiteY4" fmla="*/ 1609988 h 2117988"/>
              <a:gd name="connsiteX5" fmla="*/ 823912 w 1730375"/>
              <a:gd name="connsiteY5" fmla="*/ 208227 h 2117988"/>
              <a:gd name="connsiteX0" fmla="*/ 778553 w 2707797"/>
              <a:gd name="connsiteY0" fmla="*/ 188418 h 2036079"/>
              <a:gd name="connsiteX1" fmla="*/ 1159553 w 2707797"/>
              <a:gd name="connsiteY1" fmla="*/ 340817 h 2036079"/>
              <a:gd name="connsiteX2" fmla="*/ 2700698 w 2707797"/>
              <a:gd name="connsiteY2" fmla="*/ 82407 h 2036079"/>
              <a:gd name="connsiteX3" fmla="*/ 464228 w 2707797"/>
              <a:gd name="connsiteY3" fmla="*/ 2018804 h 2036079"/>
              <a:gd name="connsiteX4" fmla="*/ 7028 w 2707797"/>
              <a:gd name="connsiteY4" fmla="*/ 1590179 h 2036079"/>
              <a:gd name="connsiteX5" fmla="*/ 778553 w 2707797"/>
              <a:gd name="connsiteY5" fmla="*/ 188418 h 2036079"/>
              <a:gd name="connsiteX0" fmla="*/ 778553 w 2786806"/>
              <a:gd name="connsiteY0" fmla="*/ 796944 h 2644605"/>
              <a:gd name="connsiteX1" fmla="*/ 2176823 w 2786806"/>
              <a:gd name="connsiteY1" fmla="*/ 817 h 2644605"/>
              <a:gd name="connsiteX2" fmla="*/ 2700698 w 2786806"/>
              <a:gd name="connsiteY2" fmla="*/ 690933 h 2644605"/>
              <a:gd name="connsiteX3" fmla="*/ 464228 w 2786806"/>
              <a:gd name="connsiteY3" fmla="*/ 2627330 h 2644605"/>
              <a:gd name="connsiteX4" fmla="*/ 7028 w 2786806"/>
              <a:gd name="connsiteY4" fmla="*/ 2198705 h 2644605"/>
              <a:gd name="connsiteX5" fmla="*/ 778553 w 2786806"/>
              <a:gd name="connsiteY5" fmla="*/ 796944 h 2644605"/>
              <a:gd name="connsiteX0" fmla="*/ 778553 w 2776886"/>
              <a:gd name="connsiteY0" fmla="*/ 848286 h 2695947"/>
              <a:gd name="connsiteX1" fmla="*/ 1402439 w 2776886"/>
              <a:gd name="connsiteY1" fmla="*/ 138132 h 2695947"/>
              <a:gd name="connsiteX2" fmla="*/ 2176823 w 2776886"/>
              <a:gd name="connsiteY2" fmla="*/ 52159 h 2695947"/>
              <a:gd name="connsiteX3" fmla="*/ 2700698 w 2776886"/>
              <a:gd name="connsiteY3" fmla="*/ 742275 h 2695947"/>
              <a:gd name="connsiteX4" fmla="*/ 464228 w 2776886"/>
              <a:gd name="connsiteY4" fmla="*/ 2678672 h 2695947"/>
              <a:gd name="connsiteX5" fmla="*/ 7028 w 2776886"/>
              <a:gd name="connsiteY5" fmla="*/ 2250047 h 2695947"/>
              <a:gd name="connsiteX6" fmla="*/ 778553 w 2776886"/>
              <a:gd name="connsiteY6" fmla="*/ 848286 h 2695947"/>
              <a:gd name="connsiteX0" fmla="*/ 873679 w 2780572"/>
              <a:gd name="connsiteY0" fmla="*/ 907569 h 2695412"/>
              <a:gd name="connsiteX1" fmla="*/ 1406125 w 2780572"/>
              <a:gd name="connsiteY1" fmla="*/ 138132 h 2695412"/>
              <a:gd name="connsiteX2" fmla="*/ 2180509 w 2780572"/>
              <a:gd name="connsiteY2" fmla="*/ 52159 h 2695412"/>
              <a:gd name="connsiteX3" fmla="*/ 2704384 w 2780572"/>
              <a:gd name="connsiteY3" fmla="*/ 742275 h 2695412"/>
              <a:gd name="connsiteX4" fmla="*/ 467914 w 2780572"/>
              <a:gd name="connsiteY4" fmla="*/ 2678672 h 2695412"/>
              <a:gd name="connsiteX5" fmla="*/ 10714 w 2780572"/>
              <a:gd name="connsiteY5" fmla="*/ 2250047 h 2695412"/>
              <a:gd name="connsiteX6" fmla="*/ 873679 w 2780572"/>
              <a:gd name="connsiteY6" fmla="*/ 907569 h 2695412"/>
              <a:gd name="connsiteX0" fmla="*/ 873679 w 2779602"/>
              <a:gd name="connsiteY0" fmla="*/ 903410 h 2691253"/>
              <a:gd name="connsiteX1" fmla="*/ 1474705 w 2779602"/>
              <a:gd name="connsiteY1" fmla="*/ 145829 h 2691253"/>
              <a:gd name="connsiteX2" fmla="*/ 2180509 w 2779602"/>
              <a:gd name="connsiteY2" fmla="*/ 48000 h 2691253"/>
              <a:gd name="connsiteX3" fmla="*/ 2704384 w 2779602"/>
              <a:gd name="connsiteY3" fmla="*/ 738116 h 2691253"/>
              <a:gd name="connsiteX4" fmla="*/ 467914 w 2779602"/>
              <a:gd name="connsiteY4" fmla="*/ 2674513 h 2691253"/>
              <a:gd name="connsiteX5" fmla="*/ 10714 w 2779602"/>
              <a:gd name="connsiteY5" fmla="*/ 2245888 h 2691253"/>
              <a:gd name="connsiteX6" fmla="*/ 873679 w 2779602"/>
              <a:gd name="connsiteY6" fmla="*/ 903410 h 2691253"/>
              <a:gd name="connsiteX0" fmla="*/ 863971 w 2754722"/>
              <a:gd name="connsiteY0" fmla="*/ 903410 h 2508410"/>
              <a:gd name="connsiteX1" fmla="*/ 1464997 w 2754722"/>
              <a:gd name="connsiteY1" fmla="*/ 145829 h 2508410"/>
              <a:gd name="connsiteX2" fmla="*/ 2170801 w 2754722"/>
              <a:gd name="connsiteY2" fmla="*/ 48000 h 2508410"/>
              <a:gd name="connsiteX3" fmla="*/ 2694676 w 2754722"/>
              <a:gd name="connsiteY3" fmla="*/ 738116 h 2508410"/>
              <a:gd name="connsiteX4" fmla="*/ 709666 w 2754722"/>
              <a:gd name="connsiteY4" fmla="*/ 2472951 h 2508410"/>
              <a:gd name="connsiteX5" fmla="*/ 1006 w 2754722"/>
              <a:gd name="connsiteY5" fmla="*/ 2245888 h 2508410"/>
              <a:gd name="connsiteX6" fmla="*/ 863971 w 2754722"/>
              <a:gd name="connsiteY6" fmla="*/ 903410 h 2508410"/>
              <a:gd name="connsiteX0" fmla="*/ 545713 w 2436464"/>
              <a:gd name="connsiteY0" fmla="*/ 903410 h 2481833"/>
              <a:gd name="connsiteX1" fmla="*/ 1146739 w 2436464"/>
              <a:gd name="connsiteY1" fmla="*/ 145829 h 2481833"/>
              <a:gd name="connsiteX2" fmla="*/ 1852543 w 2436464"/>
              <a:gd name="connsiteY2" fmla="*/ 48000 h 2481833"/>
              <a:gd name="connsiteX3" fmla="*/ 2376418 w 2436464"/>
              <a:gd name="connsiteY3" fmla="*/ 738116 h 2481833"/>
              <a:gd name="connsiteX4" fmla="*/ 391408 w 2436464"/>
              <a:gd name="connsiteY4" fmla="*/ 2472951 h 2481833"/>
              <a:gd name="connsiteX5" fmla="*/ 2788 w 2436464"/>
              <a:gd name="connsiteY5" fmla="*/ 1819052 h 2481833"/>
              <a:gd name="connsiteX6" fmla="*/ 545713 w 2436464"/>
              <a:gd name="connsiteY6" fmla="*/ 903410 h 2481833"/>
              <a:gd name="connsiteX0" fmla="*/ 545220 w 2435297"/>
              <a:gd name="connsiteY0" fmla="*/ 903410 h 2400148"/>
              <a:gd name="connsiteX1" fmla="*/ 1146246 w 2435297"/>
              <a:gd name="connsiteY1" fmla="*/ 145829 h 2400148"/>
              <a:gd name="connsiteX2" fmla="*/ 1852050 w 2435297"/>
              <a:gd name="connsiteY2" fmla="*/ 48000 h 2400148"/>
              <a:gd name="connsiteX3" fmla="*/ 2375925 w 2435297"/>
              <a:gd name="connsiteY3" fmla="*/ 738116 h 2400148"/>
              <a:gd name="connsiteX4" fmla="*/ 402345 w 2435297"/>
              <a:gd name="connsiteY4" fmla="*/ 2389955 h 2400148"/>
              <a:gd name="connsiteX5" fmla="*/ 2295 w 2435297"/>
              <a:gd name="connsiteY5" fmla="*/ 1819052 h 2400148"/>
              <a:gd name="connsiteX6" fmla="*/ 545220 w 2435297"/>
              <a:gd name="connsiteY6" fmla="*/ 903410 h 240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5297" h="2400148">
                <a:moveTo>
                  <a:pt x="545220" y="903410"/>
                </a:moveTo>
                <a:cubicBezTo>
                  <a:pt x="735879" y="624540"/>
                  <a:pt x="913201" y="278517"/>
                  <a:pt x="1146246" y="145829"/>
                </a:cubicBezTo>
                <a:cubicBezTo>
                  <a:pt x="1379291" y="13141"/>
                  <a:pt x="1647103" y="-50715"/>
                  <a:pt x="1852050" y="48000"/>
                </a:cubicBezTo>
                <a:cubicBezTo>
                  <a:pt x="2056997" y="146715"/>
                  <a:pt x="2617542" y="347790"/>
                  <a:pt x="2375925" y="738116"/>
                </a:cubicBezTo>
                <a:cubicBezTo>
                  <a:pt x="2134308" y="1128442"/>
                  <a:pt x="662695" y="2310580"/>
                  <a:pt x="402345" y="2389955"/>
                </a:cubicBezTo>
                <a:cubicBezTo>
                  <a:pt x="141995" y="2469330"/>
                  <a:pt x="-21518" y="2066810"/>
                  <a:pt x="2295" y="1819052"/>
                </a:cubicBezTo>
                <a:cubicBezTo>
                  <a:pt x="26108" y="1571295"/>
                  <a:pt x="354562" y="1182281"/>
                  <a:pt x="545220" y="903410"/>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533400" y="2590800"/>
            <a:ext cx="1952625" cy="1028700"/>
          </a:xfrm>
          <a:custGeom>
            <a:avLst/>
            <a:gdLst>
              <a:gd name="connsiteX0" fmla="*/ 0 w 1952625"/>
              <a:gd name="connsiteY0" fmla="*/ 1028700 h 1028700"/>
              <a:gd name="connsiteX1" fmla="*/ 523875 w 1952625"/>
              <a:gd name="connsiteY1" fmla="*/ 819150 h 1028700"/>
              <a:gd name="connsiteX2" fmla="*/ 1219200 w 1952625"/>
              <a:gd name="connsiteY2" fmla="*/ 742950 h 1028700"/>
              <a:gd name="connsiteX3" fmla="*/ 1466850 w 1952625"/>
              <a:gd name="connsiteY3" fmla="*/ 552450 h 1028700"/>
              <a:gd name="connsiteX4" fmla="*/ 1952625 w 1952625"/>
              <a:gd name="connsiteY4" fmla="*/ 0 h 102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625" h="1028700">
                <a:moveTo>
                  <a:pt x="0" y="1028700"/>
                </a:moveTo>
                <a:cubicBezTo>
                  <a:pt x="160337" y="947737"/>
                  <a:pt x="320675" y="866775"/>
                  <a:pt x="523875" y="819150"/>
                </a:cubicBezTo>
                <a:cubicBezTo>
                  <a:pt x="727075" y="771525"/>
                  <a:pt x="1062038" y="787400"/>
                  <a:pt x="1219200" y="742950"/>
                </a:cubicBezTo>
                <a:cubicBezTo>
                  <a:pt x="1376362" y="698500"/>
                  <a:pt x="1344613" y="676275"/>
                  <a:pt x="1466850" y="552450"/>
                </a:cubicBezTo>
                <a:cubicBezTo>
                  <a:pt x="1589088" y="428625"/>
                  <a:pt x="1770856" y="214312"/>
                  <a:pt x="1952625" y="0"/>
                </a:cubicBez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6" name="Picture 15" descr="Effects of damaged breakaway fence to creekbed.jpg"/>
          <p:cNvPicPr>
            <a:picLocks noChangeAspect="1"/>
          </p:cNvPicPr>
          <p:nvPr/>
        </p:nvPicPr>
        <p:blipFill>
          <a:blip r:embed="rId4" cstate="print"/>
          <a:srcRect t="10258"/>
          <a:stretch>
            <a:fillRect/>
          </a:stretch>
        </p:blipFill>
        <p:spPr>
          <a:xfrm>
            <a:off x="304800" y="228600"/>
            <a:ext cx="3962400" cy="2666628"/>
          </a:xfrm>
          <a:prstGeom prst="rect">
            <a:avLst/>
          </a:prstGeom>
          <a:ln w="25400">
            <a:solidFill>
              <a:schemeClr val="accent1"/>
            </a:solidFill>
          </a:ln>
        </p:spPr>
      </p:pic>
      <p:sp>
        <p:nvSpPr>
          <p:cNvPr id="21" name="TextBox 20"/>
          <p:cNvSpPr txBox="1"/>
          <p:nvPr/>
        </p:nvSpPr>
        <p:spPr>
          <a:xfrm>
            <a:off x="7787235" y="6015936"/>
            <a:ext cx="914400" cy="461665"/>
          </a:xfrm>
          <a:prstGeom prst="rect">
            <a:avLst/>
          </a:prstGeom>
          <a:noFill/>
        </p:spPr>
        <p:txBody>
          <a:bodyPr wrap="square" rtlCol="0">
            <a:spAutoFit/>
          </a:bodyPr>
          <a:lstStyle/>
          <a:p>
            <a:r>
              <a:rPr lang="en-US" sz="2400" b="1" dirty="0">
                <a:solidFill>
                  <a:schemeClr val="bg1"/>
                </a:solidFill>
              </a:rPr>
              <a:t>2017</a:t>
            </a:r>
          </a:p>
        </p:txBody>
      </p:sp>
      <p:cxnSp>
        <p:nvCxnSpPr>
          <p:cNvPr id="9" name="Straight Connector 8"/>
          <p:cNvCxnSpPr/>
          <p:nvPr/>
        </p:nvCxnSpPr>
        <p:spPr>
          <a:xfrm flipH="1" flipV="1">
            <a:off x="304800" y="1371600"/>
            <a:ext cx="3886200" cy="12192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28600" y="128584"/>
            <a:ext cx="914400" cy="461665"/>
          </a:xfrm>
          <a:prstGeom prst="rect">
            <a:avLst/>
          </a:prstGeom>
          <a:noFill/>
        </p:spPr>
        <p:txBody>
          <a:bodyPr wrap="square" rtlCol="0">
            <a:spAutoFit/>
          </a:bodyPr>
          <a:lstStyle/>
          <a:p>
            <a:r>
              <a:rPr lang="en-US" sz="2400" b="1" dirty="0">
                <a:solidFill>
                  <a:schemeClr val="tx2">
                    <a:lumMod val="75000"/>
                  </a:schemeClr>
                </a:solidFill>
              </a:rPr>
              <a:t>2009</a:t>
            </a:r>
          </a:p>
        </p:txBody>
      </p:sp>
      <p:sp>
        <p:nvSpPr>
          <p:cNvPr id="19" name="TextBox 18"/>
          <p:cNvSpPr txBox="1"/>
          <p:nvPr/>
        </p:nvSpPr>
        <p:spPr>
          <a:xfrm>
            <a:off x="381000" y="5791200"/>
            <a:ext cx="914400" cy="461665"/>
          </a:xfrm>
          <a:prstGeom prst="rect">
            <a:avLst/>
          </a:prstGeom>
          <a:noFill/>
        </p:spPr>
        <p:txBody>
          <a:bodyPr wrap="square" rtlCol="0">
            <a:spAutoFit/>
          </a:bodyPr>
          <a:lstStyle/>
          <a:p>
            <a:r>
              <a:rPr lang="en-US" sz="2400" b="1" dirty="0">
                <a:solidFill>
                  <a:schemeClr val="tx2">
                    <a:lumMod val="50000"/>
                  </a:schemeClr>
                </a:solidFill>
              </a:rPr>
              <a:t>2007</a:t>
            </a:r>
          </a:p>
        </p:txBody>
      </p:sp>
      <p:sp>
        <p:nvSpPr>
          <p:cNvPr id="22" name="Freeform 21"/>
          <p:cNvSpPr/>
          <p:nvPr/>
        </p:nvSpPr>
        <p:spPr>
          <a:xfrm>
            <a:off x="4953000" y="2819400"/>
            <a:ext cx="1981200" cy="647700"/>
          </a:xfrm>
          <a:custGeom>
            <a:avLst/>
            <a:gdLst>
              <a:gd name="connsiteX0" fmla="*/ 0 w 1952625"/>
              <a:gd name="connsiteY0" fmla="*/ 1028700 h 1028700"/>
              <a:gd name="connsiteX1" fmla="*/ 523875 w 1952625"/>
              <a:gd name="connsiteY1" fmla="*/ 819150 h 1028700"/>
              <a:gd name="connsiteX2" fmla="*/ 1219200 w 1952625"/>
              <a:gd name="connsiteY2" fmla="*/ 742950 h 1028700"/>
              <a:gd name="connsiteX3" fmla="*/ 1466850 w 1952625"/>
              <a:gd name="connsiteY3" fmla="*/ 552450 h 1028700"/>
              <a:gd name="connsiteX4" fmla="*/ 1952625 w 1952625"/>
              <a:gd name="connsiteY4" fmla="*/ 0 h 1028700"/>
              <a:gd name="connsiteX0" fmla="*/ 0 w 1952625"/>
              <a:gd name="connsiteY0" fmla="*/ 1028700 h 1028700"/>
              <a:gd name="connsiteX1" fmla="*/ 523875 w 1952625"/>
              <a:gd name="connsiteY1" fmla="*/ 819150 h 1028700"/>
              <a:gd name="connsiteX2" fmla="*/ 1143000 w 1952625"/>
              <a:gd name="connsiteY2" fmla="*/ 533400 h 1028700"/>
              <a:gd name="connsiteX3" fmla="*/ 1466850 w 1952625"/>
              <a:gd name="connsiteY3" fmla="*/ 552450 h 1028700"/>
              <a:gd name="connsiteX4" fmla="*/ 1952625 w 1952625"/>
              <a:gd name="connsiteY4" fmla="*/ 0 h 1028700"/>
              <a:gd name="connsiteX0" fmla="*/ 0 w 1952625"/>
              <a:gd name="connsiteY0" fmla="*/ 1028700 h 1028700"/>
              <a:gd name="connsiteX1" fmla="*/ 533400 w 1952625"/>
              <a:gd name="connsiteY1" fmla="*/ 838200 h 1028700"/>
              <a:gd name="connsiteX2" fmla="*/ 1143000 w 1952625"/>
              <a:gd name="connsiteY2" fmla="*/ 533400 h 1028700"/>
              <a:gd name="connsiteX3" fmla="*/ 1466850 w 1952625"/>
              <a:gd name="connsiteY3" fmla="*/ 552450 h 1028700"/>
              <a:gd name="connsiteX4" fmla="*/ 1952625 w 1952625"/>
              <a:gd name="connsiteY4" fmla="*/ 0 h 1028700"/>
              <a:gd name="connsiteX0" fmla="*/ 0 w 1952625"/>
              <a:gd name="connsiteY0" fmla="*/ 1028700 h 1028700"/>
              <a:gd name="connsiteX1" fmla="*/ 533400 w 1952625"/>
              <a:gd name="connsiteY1" fmla="*/ 762000 h 1028700"/>
              <a:gd name="connsiteX2" fmla="*/ 1143000 w 1952625"/>
              <a:gd name="connsiteY2" fmla="*/ 533400 h 1028700"/>
              <a:gd name="connsiteX3" fmla="*/ 1466850 w 1952625"/>
              <a:gd name="connsiteY3" fmla="*/ 552450 h 1028700"/>
              <a:gd name="connsiteX4" fmla="*/ 1952625 w 1952625"/>
              <a:gd name="connsiteY4" fmla="*/ 0 h 1028700"/>
              <a:gd name="connsiteX0" fmla="*/ 0 w 1952625"/>
              <a:gd name="connsiteY0" fmla="*/ 1028700 h 1028700"/>
              <a:gd name="connsiteX1" fmla="*/ 533400 w 1952625"/>
              <a:gd name="connsiteY1" fmla="*/ 762000 h 1028700"/>
              <a:gd name="connsiteX2" fmla="*/ 1143000 w 1952625"/>
              <a:gd name="connsiteY2" fmla="*/ 533400 h 1028700"/>
              <a:gd name="connsiteX3" fmla="*/ 1676400 w 1952625"/>
              <a:gd name="connsiteY3" fmla="*/ 457200 h 1028700"/>
              <a:gd name="connsiteX4" fmla="*/ 1952625 w 1952625"/>
              <a:gd name="connsiteY4" fmla="*/ 0 h 1028700"/>
              <a:gd name="connsiteX0" fmla="*/ 0 w 2057400"/>
              <a:gd name="connsiteY0" fmla="*/ 1028700 h 1028700"/>
              <a:gd name="connsiteX1" fmla="*/ 533400 w 2057400"/>
              <a:gd name="connsiteY1" fmla="*/ 762000 h 1028700"/>
              <a:gd name="connsiteX2" fmla="*/ 1143000 w 2057400"/>
              <a:gd name="connsiteY2" fmla="*/ 533400 h 1028700"/>
              <a:gd name="connsiteX3" fmla="*/ 1676400 w 2057400"/>
              <a:gd name="connsiteY3" fmla="*/ 457200 h 1028700"/>
              <a:gd name="connsiteX4" fmla="*/ 2057400 w 2057400"/>
              <a:gd name="connsiteY4" fmla="*/ 0 h 1028700"/>
              <a:gd name="connsiteX0" fmla="*/ 0 w 2057400"/>
              <a:gd name="connsiteY0" fmla="*/ 1028700 h 1028700"/>
              <a:gd name="connsiteX1" fmla="*/ 533400 w 2057400"/>
              <a:gd name="connsiteY1" fmla="*/ 762000 h 1028700"/>
              <a:gd name="connsiteX2" fmla="*/ 1143000 w 2057400"/>
              <a:gd name="connsiteY2" fmla="*/ 533400 h 1028700"/>
              <a:gd name="connsiteX3" fmla="*/ 1676400 w 2057400"/>
              <a:gd name="connsiteY3" fmla="*/ 304800 h 1028700"/>
              <a:gd name="connsiteX4" fmla="*/ 2057400 w 2057400"/>
              <a:gd name="connsiteY4" fmla="*/ 0 h 1028700"/>
              <a:gd name="connsiteX0" fmla="*/ 0 w 2057400"/>
              <a:gd name="connsiteY0" fmla="*/ 1028700 h 1028700"/>
              <a:gd name="connsiteX1" fmla="*/ 533400 w 2057400"/>
              <a:gd name="connsiteY1" fmla="*/ 762000 h 1028700"/>
              <a:gd name="connsiteX2" fmla="*/ 1143000 w 2057400"/>
              <a:gd name="connsiteY2" fmla="*/ 457200 h 1028700"/>
              <a:gd name="connsiteX3" fmla="*/ 1676400 w 2057400"/>
              <a:gd name="connsiteY3" fmla="*/ 304800 h 1028700"/>
              <a:gd name="connsiteX4" fmla="*/ 2057400 w 2057400"/>
              <a:gd name="connsiteY4" fmla="*/ 0 h 1028700"/>
              <a:gd name="connsiteX0" fmla="*/ 0 w 2057400"/>
              <a:gd name="connsiteY0" fmla="*/ 1028700 h 1028700"/>
              <a:gd name="connsiteX1" fmla="*/ 76200 w 2057400"/>
              <a:gd name="connsiteY1" fmla="*/ 990600 h 1028700"/>
              <a:gd name="connsiteX2" fmla="*/ 533400 w 2057400"/>
              <a:gd name="connsiteY2" fmla="*/ 762000 h 1028700"/>
              <a:gd name="connsiteX3" fmla="*/ 1143000 w 2057400"/>
              <a:gd name="connsiteY3" fmla="*/ 457200 h 1028700"/>
              <a:gd name="connsiteX4" fmla="*/ 1676400 w 2057400"/>
              <a:gd name="connsiteY4" fmla="*/ 304800 h 1028700"/>
              <a:gd name="connsiteX5" fmla="*/ 2057400 w 2057400"/>
              <a:gd name="connsiteY5" fmla="*/ 0 h 1028700"/>
              <a:gd name="connsiteX0" fmla="*/ 0 w 2133600"/>
              <a:gd name="connsiteY0" fmla="*/ 800100 h 800100"/>
              <a:gd name="connsiteX1" fmla="*/ 76200 w 2133600"/>
              <a:gd name="connsiteY1" fmla="*/ 762000 h 800100"/>
              <a:gd name="connsiteX2" fmla="*/ 533400 w 2133600"/>
              <a:gd name="connsiteY2" fmla="*/ 533400 h 800100"/>
              <a:gd name="connsiteX3" fmla="*/ 1143000 w 2133600"/>
              <a:gd name="connsiteY3" fmla="*/ 228600 h 800100"/>
              <a:gd name="connsiteX4" fmla="*/ 1676400 w 2133600"/>
              <a:gd name="connsiteY4" fmla="*/ 76200 h 800100"/>
              <a:gd name="connsiteX5" fmla="*/ 2133600 w 2133600"/>
              <a:gd name="connsiteY5" fmla="*/ 0 h 800100"/>
              <a:gd name="connsiteX0" fmla="*/ 0 w 2133600"/>
              <a:gd name="connsiteY0" fmla="*/ 800100 h 800100"/>
              <a:gd name="connsiteX1" fmla="*/ 76200 w 2133600"/>
              <a:gd name="connsiteY1" fmla="*/ 762000 h 800100"/>
              <a:gd name="connsiteX2" fmla="*/ 533400 w 2133600"/>
              <a:gd name="connsiteY2" fmla="*/ 533400 h 800100"/>
              <a:gd name="connsiteX3" fmla="*/ 1143000 w 2133600"/>
              <a:gd name="connsiteY3" fmla="*/ 228600 h 800100"/>
              <a:gd name="connsiteX4" fmla="*/ 1676400 w 2133600"/>
              <a:gd name="connsiteY4" fmla="*/ 76200 h 800100"/>
              <a:gd name="connsiteX5" fmla="*/ 2133600 w 2133600"/>
              <a:gd name="connsiteY5" fmla="*/ 0 h 800100"/>
              <a:gd name="connsiteX0" fmla="*/ 0 w 2057400"/>
              <a:gd name="connsiteY0" fmla="*/ 800100 h 800100"/>
              <a:gd name="connsiteX1" fmla="*/ 76200 w 2057400"/>
              <a:gd name="connsiteY1" fmla="*/ 762000 h 800100"/>
              <a:gd name="connsiteX2" fmla="*/ 533400 w 2057400"/>
              <a:gd name="connsiteY2" fmla="*/ 533400 h 800100"/>
              <a:gd name="connsiteX3" fmla="*/ 1143000 w 2057400"/>
              <a:gd name="connsiteY3" fmla="*/ 228600 h 800100"/>
              <a:gd name="connsiteX4" fmla="*/ 1676400 w 2057400"/>
              <a:gd name="connsiteY4" fmla="*/ 76200 h 800100"/>
              <a:gd name="connsiteX5" fmla="*/ 2057400 w 2057400"/>
              <a:gd name="connsiteY5" fmla="*/ 0 h 800100"/>
              <a:gd name="connsiteX0" fmla="*/ 0 w 1676400"/>
              <a:gd name="connsiteY0" fmla="*/ 723900 h 723900"/>
              <a:gd name="connsiteX1" fmla="*/ 76200 w 1676400"/>
              <a:gd name="connsiteY1" fmla="*/ 685800 h 723900"/>
              <a:gd name="connsiteX2" fmla="*/ 533400 w 1676400"/>
              <a:gd name="connsiteY2" fmla="*/ 457200 h 723900"/>
              <a:gd name="connsiteX3" fmla="*/ 1143000 w 1676400"/>
              <a:gd name="connsiteY3" fmla="*/ 152400 h 723900"/>
              <a:gd name="connsiteX4" fmla="*/ 1676400 w 1676400"/>
              <a:gd name="connsiteY4" fmla="*/ 0 h 723900"/>
              <a:gd name="connsiteX0" fmla="*/ 0 w 1828800"/>
              <a:gd name="connsiteY0" fmla="*/ 622300 h 622300"/>
              <a:gd name="connsiteX1" fmla="*/ 76200 w 1828800"/>
              <a:gd name="connsiteY1" fmla="*/ 584200 h 622300"/>
              <a:gd name="connsiteX2" fmla="*/ 533400 w 1828800"/>
              <a:gd name="connsiteY2" fmla="*/ 355600 h 622300"/>
              <a:gd name="connsiteX3" fmla="*/ 1143000 w 1828800"/>
              <a:gd name="connsiteY3" fmla="*/ 50800 h 622300"/>
              <a:gd name="connsiteX4" fmla="*/ 1828800 w 1828800"/>
              <a:gd name="connsiteY4" fmla="*/ 50800 h 622300"/>
              <a:gd name="connsiteX0" fmla="*/ 0 w 1981200"/>
              <a:gd name="connsiteY0" fmla="*/ 647700 h 647700"/>
              <a:gd name="connsiteX1" fmla="*/ 76200 w 1981200"/>
              <a:gd name="connsiteY1" fmla="*/ 609600 h 647700"/>
              <a:gd name="connsiteX2" fmla="*/ 533400 w 1981200"/>
              <a:gd name="connsiteY2" fmla="*/ 381000 h 647700"/>
              <a:gd name="connsiteX3" fmla="*/ 1143000 w 1981200"/>
              <a:gd name="connsiteY3" fmla="*/ 76200 h 647700"/>
              <a:gd name="connsiteX4" fmla="*/ 1981200 w 1981200"/>
              <a:gd name="connsiteY4" fmla="*/ 0 h 647700"/>
              <a:gd name="connsiteX0" fmla="*/ 0 w 1981200"/>
              <a:gd name="connsiteY0" fmla="*/ 647700 h 647700"/>
              <a:gd name="connsiteX1" fmla="*/ 76200 w 1981200"/>
              <a:gd name="connsiteY1" fmla="*/ 609600 h 647700"/>
              <a:gd name="connsiteX2" fmla="*/ 533400 w 1981200"/>
              <a:gd name="connsiteY2" fmla="*/ 381000 h 647700"/>
              <a:gd name="connsiteX3" fmla="*/ 1219200 w 1981200"/>
              <a:gd name="connsiteY3" fmla="*/ 76200 h 647700"/>
              <a:gd name="connsiteX4" fmla="*/ 1981200 w 1981200"/>
              <a:gd name="connsiteY4" fmla="*/ 0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647700">
                <a:moveTo>
                  <a:pt x="0" y="647700"/>
                </a:moveTo>
                <a:lnTo>
                  <a:pt x="76200" y="609600"/>
                </a:lnTo>
                <a:lnTo>
                  <a:pt x="533400" y="381000"/>
                </a:lnTo>
                <a:cubicBezTo>
                  <a:pt x="723900" y="285750"/>
                  <a:pt x="977900" y="139700"/>
                  <a:pt x="1219200" y="76200"/>
                </a:cubicBezTo>
                <a:cubicBezTo>
                  <a:pt x="1460500" y="12700"/>
                  <a:pt x="1828800" y="38100"/>
                  <a:pt x="1981200" y="0"/>
                </a:cubicBez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H="1">
            <a:off x="4953000" y="3886200"/>
            <a:ext cx="838200" cy="1524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791200" y="3886200"/>
            <a:ext cx="1447800" cy="17526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6582537" y="2975062"/>
            <a:ext cx="2016523" cy="2148315"/>
          </a:xfrm>
          <a:custGeom>
            <a:avLst/>
            <a:gdLst>
              <a:gd name="connsiteX0" fmla="*/ 942975 w 1741487"/>
              <a:gd name="connsiteY0" fmla="*/ 201612 h 2062162"/>
              <a:gd name="connsiteX1" fmla="*/ 1200150 w 1741487"/>
              <a:gd name="connsiteY1" fmla="*/ 344487 h 2062162"/>
              <a:gd name="connsiteX2" fmla="*/ 1628775 w 1741487"/>
              <a:gd name="connsiteY2" fmla="*/ 1077912 h 2062162"/>
              <a:gd name="connsiteX3" fmla="*/ 523875 w 1741487"/>
              <a:gd name="connsiteY3" fmla="*/ 1982787 h 2062162"/>
              <a:gd name="connsiteX4" fmla="*/ 66675 w 1741487"/>
              <a:gd name="connsiteY4" fmla="*/ 1554162 h 2062162"/>
              <a:gd name="connsiteX5" fmla="*/ 942975 w 1741487"/>
              <a:gd name="connsiteY5" fmla="*/ 201612 h 2062162"/>
              <a:gd name="connsiteX0" fmla="*/ 942975 w 1744663"/>
              <a:gd name="connsiteY0" fmla="*/ 208227 h 2068777"/>
              <a:gd name="connsiteX1" fmla="*/ 1219200 w 1744663"/>
              <a:gd name="connsiteY1" fmla="*/ 311415 h 2068777"/>
              <a:gd name="connsiteX2" fmla="*/ 1628775 w 1744663"/>
              <a:gd name="connsiteY2" fmla="*/ 1084527 h 2068777"/>
              <a:gd name="connsiteX3" fmla="*/ 523875 w 1744663"/>
              <a:gd name="connsiteY3" fmla="*/ 1989402 h 2068777"/>
              <a:gd name="connsiteX4" fmla="*/ 66675 w 1744663"/>
              <a:gd name="connsiteY4" fmla="*/ 1560777 h 2068777"/>
              <a:gd name="connsiteX5" fmla="*/ 942975 w 1744663"/>
              <a:gd name="connsiteY5" fmla="*/ 208227 h 2068777"/>
              <a:gd name="connsiteX0" fmla="*/ 823912 w 1730375"/>
              <a:gd name="connsiteY0" fmla="*/ 208227 h 2117988"/>
              <a:gd name="connsiteX1" fmla="*/ 1204912 w 1730375"/>
              <a:gd name="connsiteY1" fmla="*/ 360626 h 2117988"/>
              <a:gd name="connsiteX2" fmla="*/ 1614487 w 1730375"/>
              <a:gd name="connsiteY2" fmla="*/ 1133738 h 2117988"/>
              <a:gd name="connsiteX3" fmla="*/ 509587 w 1730375"/>
              <a:gd name="connsiteY3" fmla="*/ 2038613 h 2117988"/>
              <a:gd name="connsiteX4" fmla="*/ 52387 w 1730375"/>
              <a:gd name="connsiteY4" fmla="*/ 1609988 h 2117988"/>
              <a:gd name="connsiteX5" fmla="*/ 823912 w 1730375"/>
              <a:gd name="connsiteY5" fmla="*/ 208227 h 2117988"/>
              <a:gd name="connsiteX0" fmla="*/ 778553 w 2173855"/>
              <a:gd name="connsiteY0" fmla="*/ 73519 h 1921179"/>
              <a:gd name="connsiteX1" fmla="*/ 1159553 w 2173855"/>
              <a:gd name="connsiteY1" fmla="*/ 225918 h 1921179"/>
              <a:gd name="connsiteX2" fmla="*/ 2163488 w 2173855"/>
              <a:gd name="connsiteY2" fmla="*/ 477341 h 1921179"/>
              <a:gd name="connsiteX3" fmla="*/ 464228 w 2173855"/>
              <a:gd name="connsiteY3" fmla="*/ 1903905 h 1921179"/>
              <a:gd name="connsiteX4" fmla="*/ 7028 w 2173855"/>
              <a:gd name="connsiteY4" fmla="*/ 1475280 h 1921179"/>
              <a:gd name="connsiteX5" fmla="*/ 778553 w 2173855"/>
              <a:gd name="connsiteY5" fmla="*/ 73519 h 1921179"/>
              <a:gd name="connsiteX0" fmla="*/ 778553 w 2266388"/>
              <a:gd name="connsiteY0" fmla="*/ 591761 h 2439422"/>
              <a:gd name="connsiteX1" fmla="*/ 1936793 w 2266388"/>
              <a:gd name="connsiteY1" fmla="*/ 9053 h 2439422"/>
              <a:gd name="connsiteX2" fmla="*/ 2163488 w 2266388"/>
              <a:gd name="connsiteY2" fmla="*/ 995583 h 2439422"/>
              <a:gd name="connsiteX3" fmla="*/ 464228 w 2266388"/>
              <a:gd name="connsiteY3" fmla="*/ 2422147 h 2439422"/>
              <a:gd name="connsiteX4" fmla="*/ 7028 w 2266388"/>
              <a:gd name="connsiteY4" fmla="*/ 1993522 h 2439422"/>
              <a:gd name="connsiteX5" fmla="*/ 778553 w 2266388"/>
              <a:gd name="connsiteY5" fmla="*/ 591761 h 2439422"/>
              <a:gd name="connsiteX0" fmla="*/ 778553 w 2254818"/>
              <a:gd name="connsiteY0" fmla="*/ 624470 h 2472131"/>
              <a:gd name="connsiteX1" fmla="*/ 1185269 w 2254818"/>
              <a:gd name="connsiteY1" fmla="*/ 226537 h 2472131"/>
              <a:gd name="connsiteX2" fmla="*/ 1936793 w 2254818"/>
              <a:gd name="connsiteY2" fmla="*/ 41762 h 2472131"/>
              <a:gd name="connsiteX3" fmla="*/ 2163488 w 2254818"/>
              <a:gd name="connsiteY3" fmla="*/ 1028292 h 2472131"/>
              <a:gd name="connsiteX4" fmla="*/ 464228 w 2254818"/>
              <a:gd name="connsiteY4" fmla="*/ 2454856 h 2472131"/>
              <a:gd name="connsiteX5" fmla="*/ 7028 w 2254818"/>
              <a:gd name="connsiteY5" fmla="*/ 2026231 h 2472131"/>
              <a:gd name="connsiteX6" fmla="*/ 778553 w 2254818"/>
              <a:gd name="connsiteY6" fmla="*/ 624470 h 2472131"/>
              <a:gd name="connsiteX0" fmla="*/ 778553 w 2256018"/>
              <a:gd name="connsiteY0" fmla="*/ 679105 h 2526766"/>
              <a:gd name="connsiteX1" fmla="*/ 1139549 w 2256018"/>
              <a:gd name="connsiteY1" fmla="*/ 103324 h 2526766"/>
              <a:gd name="connsiteX2" fmla="*/ 1936793 w 2256018"/>
              <a:gd name="connsiteY2" fmla="*/ 96397 h 2526766"/>
              <a:gd name="connsiteX3" fmla="*/ 2163488 w 2256018"/>
              <a:gd name="connsiteY3" fmla="*/ 1082927 h 2526766"/>
              <a:gd name="connsiteX4" fmla="*/ 464228 w 2256018"/>
              <a:gd name="connsiteY4" fmla="*/ 2509491 h 2526766"/>
              <a:gd name="connsiteX5" fmla="*/ 7028 w 2256018"/>
              <a:gd name="connsiteY5" fmla="*/ 2080866 h 2526766"/>
              <a:gd name="connsiteX6" fmla="*/ 778553 w 2256018"/>
              <a:gd name="connsiteY6" fmla="*/ 679105 h 2526766"/>
              <a:gd name="connsiteX0" fmla="*/ 771595 w 2229437"/>
              <a:gd name="connsiteY0" fmla="*/ 679105 h 2345196"/>
              <a:gd name="connsiteX1" fmla="*/ 1132591 w 2229437"/>
              <a:gd name="connsiteY1" fmla="*/ 103324 h 2345196"/>
              <a:gd name="connsiteX2" fmla="*/ 1929835 w 2229437"/>
              <a:gd name="connsiteY2" fmla="*/ 96397 h 2345196"/>
              <a:gd name="connsiteX3" fmla="*/ 2156530 w 2229437"/>
              <a:gd name="connsiteY3" fmla="*/ 1082927 h 2345196"/>
              <a:gd name="connsiteX4" fmla="*/ 731590 w 2229437"/>
              <a:gd name="connsiteY4" fmla="*/ 2307930 h 2345196"/>
              <a:gd name="connsiteX5" fmla="*/ 70 w 2229437"/>
              <a:gd name="connsiteY5" fmla="*/ 2080866 h 2345196"/>
              <a:gd name="connsiteX6" fmla="*/ 771595 w 2229437"/>
              <a:gd name="connsiteY6" fmla="*/ 679105 h 2345196"/>
              <a:gd name="connsiteX0" fmla="*/ 565906 w 2023748"/>
              <a:gd name="connsiteY0" fmla="*/ 679105 h 2320257"/>
              <a:gd name="connsiteX1" fmla="*/ 926902 w 2023748"/>
              <a:gd name="connsiteY1" fmla="*/ 103324 h 2320257"/>
              <a:gd name="connsiteX2" fmla="*/ 1724146 w 2023748"/>
              <a:gd name="connsiteY2" fmla="*/ 96397 h 2320257"/>
              <a:gd name="connsiteX3" fmla="*/ 1950841 w 2023748"/>
              <a:gd name="connsiteY3" fmla="*/ 1082927 h 2320257"/>
              <a:gd name="connsiteX4" fmla="*/ 525901 w 2023748"/>
              <a:gd name="connsiteY4" fmla="*/ 2307930 h 2320257"/>
              <a:gd name="connsiteX5" fmla="*/ 121 w 2023748"/>
              <a:gd name="connsiteY5" fmla="*/ 1796308 h 2320257"/>
              <a:gd name="connsiteX6" fmla="*/ 565906 w 2023748"/>
              <a:gd name="connsiteY6" fmla="*/ 679105 h 2320257"/>
              <a:gd name="connsiteX0" fmla="*/ 565845 w 2022874"/>
              <a:gd name="connsiteY0" fmla="*/ 679105 h 2297197"/>
              <a:gd name="connsiteX1" fmla="*/ 926841 w 2022874"/>
              <a:gd name="connsiteY1" fmla="*/ 103324 h 2297197"/>
              <a:gd name="connsiteX2" fmla="*/ 1724085 w 2022874"/>
              <a:gd name="connsiteY2" fmla="*/ 96397 h 2297197"/>
              <a:gd name="connsiteX3" fmla="*/ 1950780 w 2022874"/>
              <a:gd name="connsiteY3" fmla="*/ 1082927 h 2297197"/>
              <a:gd name="connsiteX4" fmla="*/ 537270 w 2022874"/>
              <a:gd name="connsiteY4" fmla="*/ 2284217 h 2297197"/>
              <a:gd name="connsiteX5" fmla="*/ 60 w 2022874"/>
              <a:gd name="connsiteY5" fmla="*/ 1796308 h 2297197"/>
              <a:gd name="connsiteX6" fmla="*/ 565845 w 2022874"/>
              <a:gd name="connsiteY6" fmla="*/ 679105 h 2297197"/>
              <a:gd name="connsiteX0" fmla="*/ 565826 w 2018800"/>
              <a:gd name="connsiteY0" fmla="*/ 679105 h 2251301"/>
              <a:gd name="connsiteX1" fmla="*/ 926822 w 2018800"/>
              <a:gd name="connsiteY1" fmla="*/ 103324 h 2251301"/>
              <a:gd name="connsiteX2" fmla="*/ 1724066 w 2018800"/>
              <a:gd name="connsiteY2" fmla="*/ 96397 h 2251301"/>
              <a:gd name="connsiteX3" fmla="*/ 1950761 w 2018800"/>
              <a:gd name="connsiteY3" fmla="*/ 1082927 h 2251301"/>
              <a:gd name="connsiteX4" fmla="*/ 594401 w 2018800"/>
              <a:gd name="connsiteY4" fmla="*/ 2236791 h 2251301"/>
              <a:gd name="connsiteX5" fmla="*/ 41 w 2018800"/>
              <a:gd name="connsiteY5" fmla="*/ 1796308 h 2251301"/>
              <a:gd name="connsiteX6" fmla="*/ 565826 w 2018800"/>
              <a:gd name="connsiteY6" fmla="*/ 679105 h 2251301"/>
              <a:gd name="connsiteX0" fmla="*/ 565976 w 2016523"/>
              <a:gd name="connsiteY0" fmla="*/ 679105 h 2228491"/>
              <a:gd name="connsiteX1" fmla="*/ 926972 w 2016523"/>
              <a:gd name="connsiteY1" fmla="*/ 103324 h 2228491"/>
              <a:gd name="connsiteX2" fmla="*/ 1724216 w 2016523"/>
              <a:gd name="connsiteY2" fmla="*/ 96397 h 2228491"/>
              <a:gd name="connsiteX3" fmla="*/ 1950911 w 2016523"/>
              <a:gd name="connsiteY3" fmla="*/ 1082927 h 2228491"/>
              <a:gd name="connsiteX4" fmla="*/ 628841 w 2016523"/>
              <a:gd name="connsiteY4" fmla="*/ 2213078 h 2228491"/>
              <a:gd name="connsiteX5" fmla="*/ 191 w 2016523"/>
              <a:gd name="connsiteY5" fmla="*/ 1796308 h 2228491"/>
              <a:gd name="connsiteX6" fmla="*/ 565976 w 2016523"/>
              <a:gd name="connsiteY6" fmla="*/ 679105 h 22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523" h="2228491">
                <a:moveTo>
                  <a:pt x="565976" y="679105"/>
                </a:moveTo>
                <a:cubicBezTo>
                  <a:pt x="720439" y="396941"/>
                  <a:pt x="733932" y="200442"/>
                  <a:pt x="926972" y="103324"/>
                </a:cubicBezTo>
                <a:cubicBezTo>
                  <a:pt x="1120012" y="6206"/>
                  <a:pt x="1553560" y="-66870"/>
                  <a:pt x="1724216" y="96397"/>
                </a:cubicBezTo>
                <a:cubicBezTo>
                  <a:pt x="1894872" y="259664"/>
                  <a:pt x="2133474" y="730147"/>
                  <a:pt x="1950911" y="1082927"/>
                </a:cubicBezTo>
                <a:cubicBezTo>
                  <a:pt x="1768349" y="1435707"/>
                  <a:pt x="889191" y="2133703"/>
                  <a:pt x="628841" y="2213078"/>
                </a:cubicBezTo>
                <a:cubicBezTo>
                  <a:pt x="368491" y="2292453"/>
                  <a:pt x="10668" y="2051970"/>
                  <a:pt x="191" y="1796308"/>
                </a:cubicBezTo>
                <a:cubicBezTo>
                  <a:pt x="-10286" y="1540646"/>
                  <a:pt x="411513" y="961269"/>
                  <a:pt x="565976" y="679105"/>
                </a:cubicBez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rt path next to a tree&#10;&#10;Description automatically generated">
            <a:extLst>
              <a:ext uri="{FF2B5EF4-FFF2-40B4-BE49-F238E27FC236}">
                <a16:creationId xmlns:a16="http://schemas.microsoft.com/office/drawing/2014/main" id="{7917C8DA-E08B-4F13-B461-46D51539EA5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177" r="17059"/>
          <a:stretch/>
        </p:blipFill>
        <p:spPr>
          <a:xfrm>
            <a:off x="4438648" y="241722"/>
            <a:ext cx="4400552" cy="2675772"/>
          </a:xfrm>
          <a:prstGeom prst="rect">
            <a:avLst/>
          </a:prstGeom>
          <a:ln w="25400">
            <a:solidFill>
              <a:schemeClr val="tx2">
                <a:lumMod val="75000"/>
              </a:schemeClr>
            </a:solidFill>
          </a:ln>
        </p:spPr>
      </p:pic>
      <p:sp>
        <p:nvSpPr>
          <p:cNvPr id="14" name="TextBox 13"/>
          <p:cNvSpPr txBox="1"/>
          <p:nvPr/>
        </p:nvSpPr>
        <p:spPr>
          <a:xfrm>
            <a:off x="4438648" y="138112"/>
            <a:ext cx="914400" cy="461665"/>
          </a:xfrm>
          <a:prstGeom prst="rect">
            <a:avLst/>
          </a:prstGeom>
          <a:noFill/>
        </p:spPr>
        <p:txBody>
          <a:bodyPr wrap="square" rtlCol="0">
            <a:spAutoFit/>
          </a:bodyPr>
          <a:lstStyle/>
          <a:p>
            <a:r>
              <a:rPr lang="en-US" sz="2400" b="1" dirty="0">
                <a:solidFill>
                  <a:schemeClr val="tx2">
                    <a:lumMod val="75000"/>
                  </a:schemeClr>
                </a:solidFill>
              </a:rPr>
              <a:t>2019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ebrisPiledUp-Bob-Creek.jpg"/>
          <p:cNvPicPr>
            <a:picLocks noChangeAspect="1"/>
          </p:cNvPicPr>
          <p:nvPr/>
        </p:nvPicPr>
        <p:blipFill>
          <a:blip r:embed="rId2" cstate="print"/>
          <a:stretch>
            <a:fillRect/>
          </a:stretch>
        </p:blipFill>
        <p:spPr>
          <a:xfrm>
            <a:off x="304799" y="304800"/>
            <a:ext cx="4698045" cy="3124200"/>
          </a:xfrm>
          <a:prstGeom prst="rect">
            <a:avLst/>
          </a:prstGeom>
          <a:ln w="25400">
            <a:solidFill>
              <a:srgbClr val="92D050"/>
            </a:solidFill>
          </a:ln>
        </p:spPr>
      </p:pic>
      <p:pic>
        <p:nvPicPr>
          <p:cNvPr id="8" name="Picture 7" descr="Height-SBdebris-Bobcloseup.jpg"/>
          <p:cNvPicPr>
            <a:picLocks noChangeAspect="1"/>
          </p:cNvPicPr>
          <p:nvPr/>
        </p:nvPicPr>
        <p:blipFill>
          <a:blip r:embed="rId3" cstate="print"/>
          <a:stretch>
            <a:fillRect/>
          </a:stretch>
        </p:blipFill>
        <p:spPr>
          <a:xfrm>
            <a:off x="3645567" y="2666999"/>
            <a:ext cx="5270979" cy="3505201"/>
          </a:xfrm>
          <a:prstGeom prst="rect">
            <a:avLst/>
          </a:prstGeom>
          <a:ln w="25400">
            <a:solidFill>
              <a:srgbClr val="92D050"/>
            </a:solidFill>
          </a:ln>
        </p:spPr>
      </p:pic>
      <p:sp>
        <p:nvSpPr>
          <p:cNvPr id="9" name="Right Arrow 8"/>
          <p:cNvSpPr/>
          <p:nvPr/>
        </p:nvSpPr>
        <p:spPr>
          <a:xfrm rot="5400000">
            <a:off x="2190748" y="1109660"/>
            <a:ext cx="685800" cy="304800"/>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Willow Creek Riparian Preserve</a:t>
            </a:r>
            <a:br>
              <a:rPr lang="en-US" b="1" dirty="0"/>
            </a:br>
            <a:r>
              <a:rPr lang="en-US" b="1" u="sng" dirty="0"/>
              <a:t>WILDLIFE – Current Count</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i="1" cap="small" dirty="0"/>
              <a:t>Reptiles</a:t>
            </a:r>
            <a:r>
              <a:rPr lang="en-US" b="1" i="1" dirty="0"/>
              <a:t> = 20 Species</a:t>
            </a:r>
          </a:p>
          <a:p>
            <a:pPr>
              <a:buNone/>
            </a:pPr>
            <a:r>
              <a:rPr lang="en-US" sz="2400" dirty="0"/>
              <a:t>	(11 Lizards [includes Gila Monster]</a:t>
            </a:r>
          </a:p>
          <a:p>
            <a:pPr>
              <a:buNone/>
            </a:pPr>
            <a:r>
              <a:rPr lang="en-US" sz="2400" dirty="0"/>
              <a:t>	and 9 Snakes)</a:t>
            </a:r>
          </a:p>
          <a:p>
            <a:pPr>
              <a:buNone/>
            </a:pPr>
            <a:r>
              <a:rPr lang="en-US" b="1" i="1" cap="small" dirty="0"/>
              <a:t>Amphibians</a:t>
            </a:r>
            <a:r>
              <a:rPr lang="en-US" b="1" i="1" dirty="0"/>
              <a:t> = 7 Species			                  </a:t>
            </a:r>
            <a:r>
              <a:rPr lang="en-US" sz="2400" dirty="0"/>
              <a:t>(Includes Hybridizing Toads and                                                                          Lowland Leopard Frog)</a:t>
            </a:r>
          </a:p>
          <a:p>
            <a:pPr>
              <a:buNone/>
            </a:pPr>
            <a:r>
              <a:rPr lang="en-US" b="1" i="1" cap="small" dirty="0"/>
              <a:t>Mammals</a:t>
            </a:r>
            <a:r>
              <a:rPr lang="en-US" b="1" i="1" dirty="0"/>
              <a:t> = 40 </a:t>
            </a:r>
            <a:r>
              <a:rPr lang="en-US" sz="2400" dirty="0"/>
              <a:t>(Includes 17 Bats)</a:t>
            </a:r>
          </a:p>
          <a:p>
            <a:pPr>
              <a:buNone/>
            </a:pPr>
            <a:r>
              <a:rPr lang="en-US" b="1" i="1" cap="small" dirty="0"/>
              <a:t>Birds</a:t>
            </a:r>
            <a:r>
              <a:rPr lang="en-US" b="1" i="1" dirty="0"/>
              <a:t> = 120</a:t>
            </a:r>
          </a:p>
          <a:p>
            <a:pPr>
              <a:buNone/>
            </a:pPr>
            <a:r>
              <a:rPr lang="en-US" b="1" i="1" cap="small" dirty="0"/>
              <a:t>Insects</a:t>
            </a:r>
            <a:r>
              <a:rPr lang="en-US" b="1" i="1" dirty="0"/>
              <a:t> = </a:t>
            </a:r>
            <a:r>
              <a:rPr lang="en-US" sz="3000" b="1" i="1" dirty="0"/>
              <a:t>Unknown!</a:t>
            </a:r>
          </a:p>
          <a:p>
            <a:pPr>
              <a:buNone/>
            </a:pPr>
            <a:r>
              <a:rPr lang="en-US" sz="3000" b="1" i="1" cap="small" dirty="0"/>
              <a:t>Mollusks</a:t>
            </a:r>
            <a:r>
              <a:rPr lang="en-US" b="1" i="1" dirty="0"/>
              <a:t> = </a:t>
            </a:r>
            <a:r>
              <a:rPr lang="en-US" sz="3000" b="1" i="1" dirty="0"/>
              <a:t>Unknown!</a:t>
            </a:r>
          </a:p>
        </p:txBody>
      </p:sp>
      <p:pic>
        <p:nvPicPr>
          <p:cNvPr id="8" name="Picture 7" descr="UnkSpringSnail1.jpg"/>
          <p:cNvPicPr>
            <a:picLocks noChangeAspect="1"/>
          </p:cNvPicPr>
          <p:nvPr/>
        </p:nvPicPr>
        <p:blipFill>
          <a:blip r:embed="rId2" cstate="email"/>
          <a:srcRect/>
          <a:stretch>
            <a:fillRect/>
          </a:stretch>
        </p:blipFill>
        <p:spPr>
          <a:xfrm rot="16200000">
            <a:off x="6090925" y="5012765"/>
            <a:ext cx="1081295" cy="1266567"/>
          </a:xfrm>
          <a:prstGeom prst="rect">
            <a:avLst/>
          </a:prstGeom>
          <a:ln w="25400">
            <a:solidFill>
              <a:schemeClr val="tx2">
                <a:lumMod val="60000"/>
                <a:lumOff val="40000"/>
              </a:schemeClr>
            </a:solidFill>
          </a:ln>
        </p:spPr>
      </p:pic>
      <p:pic>
        <p:nvPicPr>
          <p:cNvPr id="11" name="Picture 10" descr="Gila Monster1_082411.jpg"/>
          <p:cNvPicPr>
            <a:picLocks noChangeAspect="1"/>
          </p:cNvPicPr>
          <p:nvPr/>
        </p:nvPicPr>
        <p:blipFill>
          <a:blip r:embed="rId3" cstate="print">
            <a:lum bright="10000"/>
          </a:blip>
          <a:srcRect l="17143" t="20000" r="12143" b="17143"/>
          <a:stretch>
            <a:fillRect/>
          </a:stretch>
        </p:blipFill>
        <p:spPr>
          <a:xfrm>
            <a:off x="4953000" y="1524000"/>
            <a:ext cx="2400300" cy="1600200"/>
          </a:xfrm>
          <a:prstGeom prst="rect">
            <a:avLst/>
          </a:prstGeom>
          <a:ln w="25400">
            <a:solidFill>
              <a:schemeClr val="accent2">
                <a:lumMod val="60000"/>
                <a:lumOff val="40000"/>
              </a:schemeClr>
            </a:solidFill>
          </a:ln>
        </p:spPr>
      </p:pic>
      <p:pic>
        <p:nvPicPr>
          <p:cNvPr id="13" name="Picture 12" descr="TresToads.jpg"/>
          <p:cNvPicPr>
            <a:picLocks noChangeAspect="1"/>
          </p:cNvPicPr>
          <p:nvPr/>
        </p:nvPicPr>
        <p:blipFill>
          <a:blip r:embed="rId4" cstate="print">
            <a:lum bright="10000"/>
          </a:blip>
          <a:srcRect l="9707" r="15066" b="2174"/>
          <a:stretch>
            <a:fillRect/>
          </a:stretch>
        </p:blipFill>
        <p:spPr>
          <a:xfrm>
            <a:off x="7510464" y="1600200"/>
            <a:ext cx="1469813" cy="2133600"/>
          </a:xfrm>
          <a:prstGeom prst="rect">
            <a:avLst/>
          </a:prstGeom>
          <a:ln w="25400">
            <a:solidFill>
              <a:srgbClr val="92D050"/>
            </a:solidFill>
          </a:ln>
        </p:spPr>
      </p:pic>
      <p:pic>
        <p:nvPicPr>
          <p:cNvPr id="14" name="Picture 13" descr="HarrisGS6_April2013.jpg"/>
          <p:cNvPicPr>
            <a:picLocks noChangeAspect="1"/>
          </p:cNvPicPr>
          <p:nvPr/>
        </p:nvPicPr>
        <p:blipFill>
          <a:blip r:embed="rId5" cstate="print">
            <a:lum bright="10000"/>
          </a:blip>
          <a:srcRect l="17508" t="8506" r="13795" b="12952"/>
          <a:stretch>
            <a:fillRect/>
          </a:stretch>
        </p:blipFill>
        <p:spPr>
          <a:xfrm>
            <a:off x="5105400" y="3281360"/>
            <a:ext cx="2112034" cy="1512673"/>
          </a:xfrm>
          <a:prstGeom prst="rect">
            <a:avLst/>
          </a:prstGeom>
          <a:ln w="25400">
            <a:solidFill>
              <a:schemeClr val="accent6">
                <a:lumMod val="50000"/>
              </a:schemeClr>
            </a:solidFill>
          </a:ln>
        </p:spPr>
      </p:pic>
      <p:pic>
        <p:nvPicPr>
          <p:cNvPr id="15" name="Picture 14" descr="HugeMoth1_7inWS_070415.jpg"/>
          <p:cNvPicPr>
            <a:picLocks noChangeAspect="1"/>
          </p:cNvPicPr>
          <p:nvPr/>
        </p:nvPicPr>
        <p:blipFill>
          <a:blip r:embed="rId6" cstate="print"/>
          <a:stretch>
            <a:fillRect/>
          </a:stretch>
        </p:blipFill>
        <p:spPr>
          <a:xfrm rot="5400000">
            <a:off x="4331491" y="4546953"/>
            <a:ext cx="1166816" cy="1931282"/>
          </a:xfrm>
          <a:prstGeom prst="rect">
            <a:avLst/>
          </a:prstGeom>
          <a:ln w="25400">
            <a:solidFill>
              <a:schemeClr val="accent4">
                <a:lumMod val="75000"/>
              </a:schemeClr>
            </a:solidFill>
          </a:ln>
        </p:spPr>
      </p:pic>
      <p:pic>
        <p:nvPicPr>
          <p:cNvPr id="17" name="Picture 16" descr="SummerTanagerMale5_Apr2014.jpg"/>
          <p:cNvPicPr>
            <a:picLocks noChangeAspect="1"/>
          </p:cNvPicPr>
          <p:nvPr/>
        </p:nvPicPr>
        <p:blipFill>
          <a:blip r:embed="rId7" cstate="print"/>
          <a:srcRect l="26191" t="15043" r="26190" b="19553"/>
          <a:stretch>
            <a:fillRect/>
          </a:stretch>
        </p:blipFill>
        <p:spPr>
          <a:xfrm>
            <a:off x="7467600" y="3962400"/>
            <a:ext cx="1471448" cy="2133600"/>
          </a:xfrm>
          <a:prstGeom prst="rect">
            <a:avLst/>
          </a:prstGeom>
          <a:ln w="25400">
            <a:solidFill>
              <a:srgbClr val="C00000"/>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3600" b="1" dirty="0"/>
              <a:t>Willow Creek Riparian Preserve</a:t>
            </a:r>
            <a:br>
              <a:rPr lang="en-US" b="1" dirty="0"/>
            </a:br>
            <a:r>
              <a:rPr lang="en-US" sz="4000" b="1" u="sng" dirty="0"/>
              <a:t>WILDLIFE Trends – REPTILES (20 species)</a:t>
            </a:r>
            <a:endParaRPr lang="en-US" sz="4000" dirty="0"/>
          </a:p>
        </p:txBody>
      </p:sp>
      <p:sp>
        <p:nvSpPr>
          <p:cNvPr id="3" name="Content Placeholder 2"/>
          <p:cNvSpPr>
            <a:spLocks noGrp="1"/>
          </p:cNvSpPr>
          <p:nvPr>
            <p:ph idx="1"/>
          </p:nvPr>
        </p:nvSpPr>
        <p:spPr>
          <a:xfrm>
            <a:off x="228600" y="990600"/>
            <a:ext cx="8686800" cy="5105400"/>
          </a:xfrm>
        </p:spPr>
        <p:txBody>
          <a:bodyPr>
            <a:normAutofit/>
          </a:bodyPr>
          <a:lstStyle/>
          <a:p>
            <a:pPr>
              <a:buNone/>
            </a:pPr>
            <a:r>
              <a:rPr lang="en-US" b="1" dirty="0">
                <a:solidFill>
                  <a:schemeClr val="accent1">
                    <a:lumMod val="75000"/>
                  </a:schemeClr>
                </a:solidFill>
              </a:rPr>
              <a:t>	</a:t>
            </a:r>
            <a:r>
              <a:rPr lang="en-US" sz="1800" b="1" u="sng" dirty="0">
                <a:solidFill>
                  <a:schemeClr val="accent1">
                    <a:lumMod val="75000"/>
                  </a:schemeClr>
                </a:solidFill>
              </a:rPr>
              <a:t>Stable</a:t>
            </a:r>
            <a:r>
              <a:rPr lang="en-US" sz="1800" u="sng" dirty="0">
                <a:solidFill>
                  <a:schemeClr val="accent2">
                    <a:lumMod val="50000"/>
                  </a:schemeClr>
                </a:solidFill>
              </a:rPr>
              <a:t> </a:t>
            </a:r>
            <a:r>
              <a:rPr lang="en-US" sz="1800" b="1" u="sng" dirty="0"/>
              <a:t>and/or</a:t>
            </a:r>
            <a:r>
              <a:rPr lang="en-US" sz="1800" b="1" u="sng" dirty="0">
                <a:solidFill>
                  <a:schemeClr val="accent2">
                    <a:lumMod val="50000"/>
                  </a:schemeClr>
                </a:solidFill>
              </a:rPr>
              <a:t> </a:t>
            </a:r>
            <a:r>
              <a:rPr lang="en-US" sz="1800" b="1" u="sng" dirty="0">
                <a:solidFill>
                  <a:schemeClr val="accent3">
                    <a:lumMod val="50000"/>
                  </a:schemeClr>
                </a:solidFill>
              </a:rPr>
              <a:t>Increasing</a:t>
            </a:r>
            <a:r>
              <a:rPr lang="en-US" sz="1800" b="1" dirty="0">
                <a:solidFill>
                  <a:schemeClr val="accent2">
                    <a:lumMod val="50000"/>
                  </a:schemeClr>
                </a:solidFill>
              </a:rPr>
              <a:t>:</a:t>
            </a:r>
          </a:p>
          <a:p>
            <a:pPr>
              <a:buNone/>
            </a:pPr>
            <a:r>
              <a:rPr lang="en-US" sz="1800" b="1" dirty="0">
                <a:solidFill>
                  <a:schemeClr val="accent2">
                    <a:lumMod val="50000"/>
                  </a:schemeClr>
                </a:solidFill>
              </a:rPr>
              <a:t>	</a:t>
            </a:r>
            <a:r>
              <a:rPr lang="en-US" sz="1800" b="1" dirty="0">
                <a:solidFill>
                  <a:schemeClr val="accent1">
                    <a:lumMod val="75000"/>
                  </a:schemeClr>
                </a:solidFill>
              </a:rPr>
              <a:t>Banded Gila Monster		</a:t>
            </a:r>
          </a:p>
          <a:p>
            <a:pPr>
              <a:buNone/>
            </a:pPr>
            <a:r>
              <a:rPr lang="en-US" sz="1800" b="1" dirty="0">
                <a:solidFill>
                  <a:schemeClr val="accent1">
                    <a:lumMod val="75000"/>
                  </a:schemeClr>
                </a:solidFill>
              </a:rPr>
              <a:t>	Desert Spiny Lizard		</a:t>
            </a:r>
          </a:p>
          <a:p>
            <a:pPr>
              <a:buNone/>
            </a:pPr>
            <a:r>
              <a:rPr lang="en-US" sz="1800" b="1" dirty="0">
                <a:solidFill>
                  <a:schemeClr val="accent1">
                    <a:lumMod val="75000"/>
                  </a:schemeClr>
                </a:solidFill>
              </a:rPr>
              <a:t>	Gopher Snake				        </a:t>
            </a:r>
          </a:p>
          <a:p>
            <a:pPr>
              <a:buNone/>
            </a:pPr>
            <a:r>
              <a:rPr lang="en-US" sz="1800" b="1" dirty="0">
                <a:solidFill>
                  <a:schemeClr val="accent1">
                    <a:lumMod val="75000"/>
                  </a:schemeClr>
                </a:solidFill>
              </a:rPr>
              <a:t>	Black Necked </a:t>
            </a:r>
            <a:r>
              <a:rPr lang="en-US" sz="1800" b="1" dirty="0" err="1">
                <a:solidFill>
                  <a:schemeClr val="accent1">
                    <a:lumMod val="75000"/>
                  </a:schemeClr>
                </a:solidFill>
              </a:rPr>
              <a:t>Gartersnake</a:t>
            </a:r>
            <a:endParaRPr lang="en-US" sz="1800" b="1" dirty="0">
              <a:solidFill>
                <a:schemeClr val="accent1">
                  <a:lumMod val="75000"/>
                </a:schemeClr>
              </a:solidFill>
            </a:endParaRPr>
          </a:p>
          <a:p>
            <a:pPr>
              <a:buNone/>
            </a:pPr>
            <a:r>
              <a:rPr lang="en-US" sz="1800" b="1" dirty="0">
                <a:solidFill>
                  <a:schemeClr val="accent3">
                    <a:lumMod val="50000"/>
                  </a:schemeClr>
                </a:solidFill>
              </a:rPr>
              <a:t>	</a:t>
            </a:r>
            <a:r>
              <a:rPr lang="en-US" sz="1800" b="1" dirty="0">
                <a:solidFill>
                  <a:schemeClr val="accent1">
                    <a:lumMod val="75000"/>
                  </a:schemeClr>
                </a:solidFill>
              </a:rPr>
              <a:t>Zebra-tailed Lizard</a:t>
            </a:r>
          </a:p>
          <a:p>
            <a:pPr>
              <a:buNone/>
            </a:pPr>
            <a:r>
              <a:rPr lang="en-US" sz="1800" b="1" dirty="0">
                <a:solidFill>
                  <a:schemeClr val="accent1">
                    <a:lumMod val="75000"/>
                  </a:schemeClr>
                </a:solidFill>
              </a:rPr>
              <a:t>	Red Racer</a:t>
            </a:r>
          </a:p>
          <a:p>
            <a:pPr>
              <a:buNone/>
            </a:pPr>
            <a:r>
              <a:rPr lang="en-US" sz="1800" b="1" dirty="0">
                <a:solidFill>
                  <a:schemeClr val="accent1">
                    <a:lumMod val="75000"/>
                  </a:schemeClr>
                </a:solidFill>
              </a:rPr>
              <a:t>	Rattlesnakes (All)</a:t>
            </a:r>
            <a:endParaRPr lang="en-US" sz="1800" b="1" dirty="0">
              <a:solidFill>
                <a:schemeClr val="accent3">
                  <a:lumMod val="50000"/>
                </a:schemeClr>
              </a:solidFill>
            </a:endParaRPr>
          </a:p>
          <a:p>
            <a:pPr>
              <a:buNone/>
            </a:pPr>
            <a:r>
              <a:rPr lang="en-US" sz="1800" b="1" dirty="0">
                <a:solidFill>
                  <a:schemeClr val="accent3">
                    <a:lumMod val="50000"/>
                  </a:schemeClr>
                </a:solidFill>
              </a:rPr>
              <a:t>	Desert Striped Whipsnake</a:t>
            </a:r>
          </a:p>
          <a:p>
            <a:pPr>
              <a:buNone/>
            </a:pPr>
            <a:r>
              <a:rPr lang="en-US" sz="1800" b="1" dirty="0">
                <a:solidFill>
                  <a:schemeClr val="accent3">
                    <a:lumMod val="50000"/>
                  </a:schemeClr>
                </a:solidFill>
              </a:rPr>
              <a:t>	Long-nosed Leopard Lizard</a:t>
            </a:r>
          </a:p>
          <a:p>
            <a:pPr>
              <a:buNone/>
            </a:pPr>
            <a:r>
              <a:rPr lang="en-US" sz="1800" b="1" dirty="0">
                <a:solidFill>
                  <a:schemeClr val="accent3">
                    <a:lumMod val="50000"/>
                  </a:schemeClr>
                </a:solidFill>
              </a:rPr>
              <a:t>	Western Patch-nosed Snake</a:t>
            </a:r>
            <a:endParaRPr lang="en-US" sz="1800" dirty="0">
              <a:solidFill>
                <a:schemeClr val="accent2">
                  <a:lumMod val="50000"/>
                </a:schemeClr>
              </a:solidFill>
            </a:endParaRPr>
          </a:p>
          <a:p>
            <a:pPr>
              <a:buNone/>
            </a:pPr>
            <a:r>
              <a:rPr lang="en-US" sz="1800" dirty="0"/>
              <a:t>	</a:t>
            </a:r>
            <a:r>
              <a:rPr lang="en-US" sz="1800" b="1" dirty="0">
                <a:solidFill>
                  <a:schemeClr val="accent3">
                    <a:lumMod val="50000"/>
                  </a:schemeClr>
                </a:solidFill>
              </a:rPr>
              <a:t>Western Whiptail Lizard </a:t>
            </a:r>
            <a:endParaRPr lang="en-US" sz="1800" dirty="0"/>
          </a:p>
        </p:txBody>
      </p:sp>
      <p:pic>
        <p:nvPicPr>
          <p:cNvPr id="4" name="Picture 3" descr="SonoranWhipSnake3.jpg"/>
          <p:cNvPicPr>
            <a:picLocks noChangeAspect="1"/>
          </p:cNvPicPr>
          <p:nvPr/>
        </p:nvPicPr>
        <p:blipFill>
          <a:blip r:embed="rId2" cstate="email"/>
          <a:srcRect/>
          <a:stretch>
            <a:fillRect/>
          </a:stretch>
        </p:blipFill>
        <p:spPr>
          <a:xfrm>
            <a:off x="5638800" y="5334000"/>
            <a:ext cx="762000" cy="1278192"/>
          </a:xfrm>
          <a:prstGeom prst="rect">
            <a:avLst/>
          </a:prstGeom>
          <a:ln w="25400">
            <a:solidFill>
              <a:schemeClr val="accent3">
                <a:lumMod val="50000"/>
              </a:schemeClr>
            </a:solidFill>
          </a:ln>
        </p:spPr>
      </p:pic>
      <p:pic>
        <p:nvPicPr>
          <p:cNvPr id="9" name="Picture 8" descr="20180523_093625-1.jpg"/>
          <p:cNvPicPr>
            <a:picLocks noChangeAspect="1"/>
          </p:cNvPicPr>
          <p:nvPr/>
        </p:nvPicPr>
        <p:blipFill>
          <a:blip r:embed="rId3" cstate="print">
            <a:lum contrast="10000"/>
          </a:blip>
          <a:srcRect t="27519" r="6667" b="29125"/>
          <a:stretch>
            <a:fillRect/>
          </a:stretch>
        </p:blipFill>
        <p:spPr>
          <a:xfrm>
            <a:off x="685800" y="5257800"/>
            <a:ext cx="4741334" cy="1143000"/>
          </a:xfrm>
          <a:prstGeom prst="rect">
            <a:avLst/>
          </a:prstGeom>
          <a:ln w="25400">
            <a:solidFill>
              <a:schemeClr val="accent3">
                <a:lumMod val="50000"/>
              </a:schemeClr>
            </a:solidFill>
          </a:ln>
        </p:spPr>
      </p:pic>
      <p:pic>
        <p:nvPicPr>
          <p:cNvPr id="10" name="Picture 9" descr="Black Necked Garter Snake 6 - July 04.jpg"/>
          <p:cNvPicPr>
            <a:picLocks noChangeAspect="1"/>
          </p:cNvPicPr>
          <p:nvPr/>
        </p:nvPicPr>
        <p:blipFill>
          <a:blip r:embed="rId4" cstate="print"/>
          <a:srcRect l="13438" t="11250" b="17500"/>
          <a:stretch>
            <a:fillRect/>
          </a:stretch>
        </p:blipFill>
        <p:spPr>
          <a:xfrm>
            <a:off x="4419600" y="3848100"/>
            <a:ext cx="2098396" cy="1295400"/>
          </a:xfrm>
          <a:prstGeom prst="rect">
            <a:avLst/>
          </a:prstGeom>
          <a:ln w="25400">
            <a:solidFill>
              <a:schemeClr val="accent1">
                <a:lumMod val="75000"/>
              </a:schemeClr>
            </a:solidFill>
          </a:ln>
        </p:spPr>
      </p:pic>
      <p:pic>
        <p:nvPicPr>
          <p:cNvPr id="12" name="Picture 11" descr="Coachwhip Snake 3.jpg"/>
          <p:cNvPicPr>
            <a:picLocks noChangeAspect="1"/>
          </p:cNvPicPr>
          <p:nvPr/>
        </p:nvPicPr>
        <p:blipFill>
          <a:blip r:embed="rId5" cstate="print"/>
          <a:srcRect l="17187" t="26250" r="22813" b="26250"/>
          <a:stretch>
            <a:fillRect/>
          </a:stretch>
        </p:blipFill>
        <p:spPr>
          <a:xfrm>
            <a:off x="6858000" y="3886200"/>
            <a:ext cx="2053389" cy="1219200"/>
          </a:xfrm>
          <a:prstGeom prst="rect">
            <a:avLst/>
          </a:prstGeom>
          <a:ln w="25400">
            <a:solidFill>
              <a:schemeClr val="accent1">
                <a:lumMod val="75000"/>
              </a:schemeClr>
            </a:solidFill>
          </a:ln>
        </p:spPr>
      </p:pic>
      <p:pic>
        <p:nvPicPr>
          <p:cNvPr id="14" name="Picture 13" descr="DesertSpiny1.jpg"/>
          <p:cNvPicPr>
            <a:picLocks noChangeAspect="1"/>
          </p:cNvPicPr>
          <p:nvPr/>
        </p:nvPicPr>
        <p:blipFill>
          <a:blip r:embed="rId6" cstate="print"/>
          <a:stretch>
            <a:fillRect/>
          </a:stretch>
        </p:blipFill>
        <p:spPr>
          <a:xfrm>
            <a:off x="6596039" y="5257800"/>
            <a:ext cx="2341459" cy="1219200"/>
          </a:xfrm>
          <a:prstGeom prst="rect">
            <a:avLst/>
          </a:prstGeom>
          <a:ln w="25400">
            <a:solidFill>
              <a:schemeClr val="accent1">
                <a:lumMod val="75000"/>
              </a:schemeClr>
            </a:solidFill>
          </a:ln>
        </p:spPr>
      </p:pic>
      <p:sp>
        <p:nvSpPr>
          <p:cNvPr id="5" name="Rectangle 4">
            <a:extLst>
              <a:ext uri="{FF2B5EF4-FFF2-40B4-BE49-F238E27FC236}">
                <a16:creationId xmlns:a16="http://schemas.microsoft.com/office/drawing/2014/main" id="{D187105D-949D-4F0C-A118-4BF68A311648}"/>
              </a:ext>
            </a:extLst>
          </p:cNvPr>
          <p:cNvSpPr/>
          <p:nvPr/>
        </p:nvSpPr>
        <p:spPr>
          <a:xfrm>
            <a:off x="4087367" y="1241048"/>
            <a:ext cx="4824021" cy="769441"/>
          </a:xfrm>
          <a:prstGeom prst="rect">
            <a:avLst/>
          </a:prstGeom>
        </p:spPr>
        <p:txBody>
          <a:bodyPr wrap="square">
            <a:spAutoFit/>
          </a:bodyPr>
          <a:lstStyle/>
          <a:p>
            <a:pPr>
              <a:buNone/>
            </a:pPr>
            <a:r>
              <a:rPr lang="en-US" b="1" dirty="0">
                <a:solidFill>
                  <a:schemeClr val="accent2">
                    <a:lumMod val="75000"/>
                  </a:schemeClr>
                </a:solidFill>
              </a:rPr>
              <a:t>Declining</a:t>
            </a:r>
            <a:r>
              <a:rPr lang="en-US" dirty="0">
                <a:solidFill>
                  <a:schemeClr val="accent2">
                    <a:lumMod val="75000"/>
                  </a:schemeClr>
                </a:solidFill>
              </a:rPr>
              <a:t> – ??</a:t>
            </a:r>
          </a:p>
          <a:p>
            <a:pPr>
              <a:buNone/>
            </a:pPr>
            <a:endParaRPr lang="en-US" sz="800" dirty="0">
              <a:solidFill>
                <a:schemeClr val="accent2">
                  <a:lumMod val="75000"/>
                </a:schemeClr>
              </a:solidFill>
            </a:endParaRPr>
          </a:p>
          <a:p>
            <a:pPr>
              <a:buNone/>
            </a:pPr>
            <a:r>
              <a:rPr lang="en-US" b="1" dirty="0">
                <a:solidFill>
                  <a:schemeClr val="accent6">
                    <a:lumMod val="50000"/>
                  </a:schemeClr>
                </a:solidFill>
              </a:rPr>
              <a:t>Range Extension or Rare</a:t>
            </a:r>
            <a:r>
              <a:rPr lang="en-US" b="1" dirty="0">
                <a:solidFill>
                  <a:schemeClr val="accent4">
                    <a:lumMod val="50000"/>
                  </a:schemeClr>
                </a:solidFill>
              </a:rPr>
              <a:t> </a:t>
            </a:r>
            <a:r>
              <a:rPr lang="en-US" dirty="0">
                <a:solidFill>
                  <a:schemeClr val="accent4">
                    <a:lumMod val="50000"/>
                  </a:schemeClr>
                </a:solidFill>
              </a:rPr>
              <a:t>– </a:t>
            </a:r>
            <a:r>
              <a:rPr lang="en-US" b="1" dirty="0"/>
              <a:t>AZ Black Rattlesnake</a:t>
            </a:r>
          </a:p>
        </p:txBody>
      </p:sp>
      <p:pic>
        <p:nvPicPr>
          <p:cNvPr id="11" name="Picture 10" descr="AZblackRttlsnk1_051616_resized.jpg">
            <a:extLst>
              <a:ext uri="{FF2B5EF4-FFF2-40B4-BE49-F238E27FC236}">
                <a16:creationId xmlns:a16="http://schemas.microsoft.com/office/drawing/2014/main" id="{C89B69F8-BC8A-4F73-AA47-B57B24BFD007}"/>
              </a:ext>
            </a:extLst>
          </p:cNvPr>
          <p:cNvPicPr>
            <a:picLocks noChangeAspect="1"/>
          </p:cNvPicPr>
          <p:nvPr/>
        </p:nvPicPr>
        <p:blipFill>
          <a:blip r:embed="rId7" cstate="print"/>
          <a:srcRect l="5833" t="14442" r="15000" b="9997"/>
          <a:stretch>
            <a:fillRect/>
          </a:stretch>
        </p:blipFill>
        <p:spPr>
          <a:xfrm>
            <a:off x="5814792" y="2010489"/>
            <a:ext cx="3122706" cy="1676400"/>
          </a:xfrm>
          <a:prstGeom prst="rect">
            <a:avLst/>
          </a:prstGeom>
          <a:ln w="25400">
            <a:solidFill>
              <a:schemeClr val="accent6">
                <a:lumMod val="50000"/>
              </a:schemeClr>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 y="76200"/>
            <a:ext cx="8686800" cy="1143000"/>
          </a:xfrm>
        </p:spPr>
        <p:txBody>
          <a:bodyPr>
            <a:normAutofit fontScale="90000"/>
          </a:bodyPr>
          <a:lstStyle/>
          <a:p>
            <a:r>
              <a:rPr lang="en-US" sz="3600" b="1" dirty="0"/>
              <a:t>Willow Creek Riparian Preserve</a:t>
            </a:r>
            <a:br>
              <a:rPr lang="en-US" b="1" dirty="0"/>
            </a:br>
            <a:r>
              <a:rPr lang="en-US" sz="4000" b="1" u="sng" dirty="0"/>
              <a:t>WILDLIFE Trends – AMPHIBIANS (7 Species)</a:t>
            </a:r>
            <a:endParaRPr lang="en-US" sz="4000" dirty="0"/>
          </a:p>
        </p:txBody>
      </p:sp>
      <p:sp>
        <p:nvSpPr>
          <p:cNvPr id="3" name="Content Placeholder 2"/>
          <p:cNvSpPr>
            <a:spLocks noGrp="1"/>
          </p:cNvSpPr>
          <p:nvPr>
            <p:ph idx="1"/>
          </p:nvPr>
        </p:nvSpPr>
        <p:spPr>
          <a:xfrm>
            <a:off x="152400" y="1295400"/>
            <a:ext cx="8686800" cy="5181600"/>
          </a:xfrm>
        </p:spPr>
        <p:txBody>
          <a:bodyPr>
            <a:normAutofit/>
          </a:bodyPr>
          <a:lstStyle/>
          <a:p>
            <a:pPr>
              <a:buNone/>
            </a:pPr>
            <a:r>
              <a:rPr lang="en-US" dirty="0"/>
              <a:t>	</a:t>
            </a:r>
            <a:r>
              <a:rPr lang="en-US" sz="2400" b="1" u="sng" dirty="0">
                <a:solidFill>
                  <a:schemeClr val="accent1">
                    <a:lumMod val="75000"/>
                  </a:schemeClr>
                </a:solidFill>
              </a:rPr>
              <a:t>Stable</a:t>
            </a:r>
            <a:r>
              <a:rPr lang="en-US" sz="2400" b="1" u="sng" dirty="0">
                <a:solidFill>
                  <a:schemeClr val="accent2">
                    <a:lumMod val="50000"/>
                  </a:schemeClr>
                </a:solidFill>
              </a:rPr>
              <a:t> </a:t>
            </a:r>
            <a:r>
              <a:rPr lang="en-US" sz="2400" b="1" u="sng" dirty="0"/>
              <a:t>and/or</a:t>
            </a:r>
            <a:r>
              <a:rPr lang="en-US" sz="2400" b="1" u="sng" dirty="0">
                <a:solidFill>
                  <a:schemeClr val="accent2">
                    <a:lumMod val="50000"/>
                  </a:schemeClr>
                </a:solidFill>
              </a:rPr>
              <a:t> </a:t>
            </a:r>
            <a:r>
              <a:rPr lang="en-US" sz="2400" b="1" u="sng" dirty="0">
                <a:solidFill>
                  <a:schemeClr val="accent3">
                    <a:lumMod val="50000"/>
                  </a:schemeClr>
                </a:solidFill>
              </a:rPr>
              <a:t>Increasing</a:t>
            </a:r>
            <a:r>
              <a:rPr lang="en-US" sz="2400" b="1" dirty="0">
                <a:solidFill>
                  <a:schemeClr val="accent3">
                    <a:lumMod val="50000"/>
                  </a:schemeClr>
                </a:solidFill>
              </a:rPr>
              <a:t>:</a:t>
            </a:r>
            <a:r>
              <a:rPr lang="en-US" sz="2400" b="1" dirty="0">
                <a:solidFill>
                  <a:schemeClr val="accent2">
                    <a:lumMod val="50000"/>
                  </a:schemeClr>
                </a:solidFill>
              </a:rPr>
              <a:t> </a:t>
            </a:r>
            <a:endParaRPr lang="en-US" sz="2400" dirty="0"/>
          </a:p>
          <a:p>
            <a:pPr>
              <a:buNone/>
            </a:pPr>
            <a:r>
              <a:rPr lang="en-US" sz="2400" dirty="0"/>
              <a:t>		</a:t>
            </a:r>
            <a:r>
              <a:rPr lang="en-US" sz="2400" b="1" dirty="0">
                <a:solidFill>
                  <a:schemeClr val="accent1">
                    <a:lumMod val="75000"/>
                  </a:schemeClr>
                </a:solidFill>
              </a:rPr>
              <a:t>Arizona Toad*</a:t>
            </a:r>
          </a:p>
          <a:p>
            <a:pPr>
              <a:buNone/>
            </a:pPr>
            <a:r>
              <a:rPr lang="en-US" sz="2400" b="1" dirty="0">
                <a:solidFill>
                  <a:schemeClr val="accent1">
                    <a:lumMod val="75000"/>
                  </a:schemeClr>
                </a:solidFill>
              </a:rPr>
              <a:t>		</a:t>
            </a:r>
            <a:r>
              <a:rPr lang="en-US" sz="2400" b="1" dirty="0" err="1">
                <a:solidFill>
                  <a:schemeClr val="accent1">
                    <a:lumMod val="75000"/>
                  </a:schemeClr>
                </a:solidFill>
              </a:rPr>
              <a:t>Woodhouse’s</a:t>
            </a:r>
            <a:r>
              <a:rPr lang="en-US" sz="2400" b="1" dirty="0">
                <a:solidFill>
                  <a:schemeClr val="accent1">
                    <a:lumMod val="75000"/>
                  </a:schemeClr>
                </a:solidFill>
              </a:rPr>
              <a:t> Toad*</a:t>
            </a:r>
          </a:p>
          <a:p>
            <a:pPr>
              <a:buNone/>
            </a:pPr>
            <a:r>
              <a:rPr lang="en-US" sz="2400" b="1" dirty="0">
                <a:solidFill>
                  <a:schemeClr val="accent1">
                    <a:lumMod val="75000"/>
                  </a:schemeClr>
                </a:solidFill>
              </a:rPr>
              <a:t>		Red Spotted Toad</a:t>
            </a:r>
          </a:p>
          <a:p>
            <a:pPr>
              <a:buNone/>
            </a:pPr>
            <a:r>
              <a:rPr lang="en-US" sz="2400" b="1" dirty="0">
                <a:solidFill>
                  <a:schemeClr val="accent1">
                    <a:lumMod val="75000"/>
                  </a:schemeClr>
                </a:solidFill>
              </a:rPr>
              <a:t>		Lowland Leopard Frog</a:t>
            </a:r>
          </a:p>
          <a:p>
            <a:pPr>
              <a:buNone/>
            </a:pPr>
            <a:r>
              <a:rPr lang="en-US" sz="2400" b="1" dirty="0"/>
              <a:t>		</a:t>
            </a:r>
            <a:r>
              <a:rPr lang="en-US" sz="2400" b="1" dirty="0">
                <a:solidFill>
                  <a:schemeClr val="accent3">
                    <a:lumMod val="50000"/>
                  </a:schemeClr>
                </a:solidFill>
              </a:rPr>
              <a:t>Canyon Tree Frog</a:t>
            </a:r>
          </a:p>
          <a:p>
            <a:pPr>
              <a:buNone/>
            </a:pPr>
            <a:r>
              <a:rPr lang="en-US" sz="1400" dirty="0"/>
              <a:t>	</a:t>
            </a:r>
          </a:p>
          <a:p>
            <a:pPr>
              <a:buNone/>
            </a:pPr>
            <a:r>
              <a:rPr lang="en-US" sz="2400" b="1" dirty="0">
                <a:solidFill>
                  <a:srgbClr val="002060"/>
                </a:solidFill>
              </a:rPr>
              <a:t>	</a:t>
            </a:r>
            <a:r>
              <a:rPr lang="en-US" sz="2400" b="1" dirty="0">
                <a:solidFill>
                  <a:schemeClr val="accent2">
                    <a:lumMod val="75000"/>
                  </a:schemeClr>
                </a:solidFill>
              </a:rPr>
              <a:t>Declining</a:t>
            </a:r>
            <a:r>
              <a:rPr lang="en-US" sz="2400" dirty="0">
                <a:solidFill>
                  <a:schemeClr val="accent2">
                    <a:lumMod val="75000"/>
                  </a:schemeClr>
                </a:solidFill>
              </a:rPr>
              <a:t>:  </a:t>
            </a:r>
            <a:r>
              <a:rPr lang="en-US" sz="2400" b="1" dirty="0" err="1"/>
              <a:t>Spadefoot</a:t>
            </a:r>
            <a:r>
              <a:rPr lang="en-US" sz="2400" b="1" dirty="0"/>
              <a:t> Toad</a:t>
            </a:r>
          </a:p>
          <a:p>
            <a:pPr>
              <a:buNone/>
            </a:pPr>
            <a:r>
              <a:rPr lang="en-US" sz="1400" dirty="0"/>
              <a:t>	</a:t>
            </a:r>
          </a:p>
          <a:p>
            <a:pPr>
              <a:buNone/>
            </a:pPr>
            <a:r>
              <a:rPr lang="en-US" sz="2400" b="1" dirty="0">
                <a:solidFill>
                  <a:schemeClr val="accent3">
                    <a:lumMod val="50000"/>
                  </a:schemeClr>
                </a:solidFill>
              </a:rPr>
              <a:t>	</a:t>
            </a:r>
            <a:r>
              <a:rPr lang="en-US" sz="2400" b="1" dirty="0">
                <a:solidFill>
                  <a:schemeClr val="accent6">
                    <a:lumMod val="50000"/>
                  </a:schemeClr>
                </a:solidFill>
              </a:rPr>
              <a:t>Range Extension or Rare: ??</a:t>
            </a:r>
          </a:p>
          <a:p>
            <a:pPr>
              <a:buNone/>
            </a:pPr>
            <a:endParaRPr lang="en-US" b="1" dirty="0"/>
          </a:p>
          <a:p>
            <a:pPr>
              <a:buNone/>
            </a:pPr>
            <a:endParaRPr lang="en-US" dirty="0"/>
          </a:p>
        </p:txBody>
      </p:sp>
      <p:pic>
        <p:nvPicPr>
          <p:cNvPr id="5" name="Picture 4" descr="ArroyoToadEggMass2.jpg"/>
          <p:cNvPicPr>
            <a:picLocks noChangeAspect="1"/>
          </p:cNvPicPr>
          <p:nvPr/>
        </p:nvPicPr>
        <p:blipFill>
          <a:blip r:embed="rId2" cstate="email"/>
          <a:srcRect/>
          <a:stretch>
            <a:fillRect/>
          </a:stretch>
        </p:blipFill>
        <p:spPr>
          <a:xfrm>
            <a:off x="4267200" y="1310296"/>
            <a:ext cx="2829029" cy="1708809"/>
          </a:xfrm>
          <a:prstGeom prst="rect">
            <a:avLst/>
          </a:prstGeom>
          <a:ln w="25400">
            <a:solidFill>
              <a:schemeClr val="bg2">
                <a:lumMod val="25000"/>
              </a:schemeClr>
            </a:solidFill>
          </a:ln>
        </p:spPr>
      </p:pic>
      <p:pic>
        <p:nvPicPr>
          <p:cNvPr id="7" name="Picture 6">
            <a:extLst>
              <a:ext uri="{FF2B5EF4-FFF2-40B4-BE49-F238E27FC236}">
                <a16:creationId xmlns:a16="http://schemas.microsoft.com/office/drawing/2014/main" id="{6C2C297A-3D3D-4100-8015-9BE0F6F4FB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1" y="3186867"/>
            <a:ext cx="4640580" cy="3122371"/>
          </a:xfrm>
          <a:prstGeom prst="rect">
            <a:avLst/>
          </a:prstGeom>
          <a:ln w="25400">
            <a:solidFill>
              <a:srgbClr val="92D050"/>
            </a:solidFill>
          </a:ln>
        </p:spPr>
      </p:pic>
      <p:pic>
        <p:nvPicPr>
          <p:cNvPr id="6" name="Picture 5" descr="PICT0036.JPG"/>
          <p:cNvPicPr>
            <a:picLocks noChangeAspect="1"/>
          </p:cNvPicPr>
          <p:nvPr/>
        </p:nvPicPr>
        <p:blipFill>
          <a:blip r:embed="rId4" cstate="email"/>
          <a:srcRect/>
          <a:stretch>
            <a:fillRect/>
          </a:stretch>
        </p:blipFill>
        <p:spPr>
          <a:xfrm>
            <a:off x="7267048" y="1295400"/>
            <a:ext cx="1640732" cy="1752600"/>
          </a:xfrm>
          <a:prstGeom prst="rect">
            <a:avLst/>
          </a:prstGeom>
          <a:ln w="25400">
            <a:solidFill>
              <a:srgbClr val="FFC000"/>
            </a:solidFill>
          </a:ln>
        </p:spPr>
      </p:pic>
      <p:sp>
        <p:nvSpPr>
          <p:cNvPr id="9" name="Oval 8">
            <a:extLst>
              <a:ext uri="{FF2B5EF4-FFF2-40B4-BE49-F238E27FC236}">
                <a16:creationId xmlns:a16="http://schemas.microsoft.com/office/drawing/2014/main" id="{74670100-0E41-40D3-A7ED-792DC2D049B9}"/>
              </a:ext>
            </a:extLst>
          </p:cNvPr>
          <p:cNvSpPr/>
          <p:nvPr/>
        </p:nvSpPr>
        <p:spPr>
          <a:xfrm>
            <a:off x="5410200" y="4114800"/>
            <a:ext cx="838200" cy="7957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12D83C4-2FE2-49AB-86C7-729E2170D333}"/>
              </a:ext>
            </a:extLst>
          </p:cNvPr>
          <p:cNvSpPr/>
          <p:nvPr/>
        </p:nvSpPr>
        <p:spPr>
          <a:xfrm>
            <a:off x="4843514" y="4814132"/>
            <a:ext cx="947686" cy="9008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0F7A8EA-3ED9-4183-AD59-B4969A697765}"/>
              </a:ext>
            </a:extLst>
          </p:cNvPr>
          <p:cNvSpPr/>
          <p:nvPr/>
        </p:nvSpPr>
        <p:spPr>
          <a:xfrm>
            <a:off x="8001000" y="4814132"/>
            <a:ext cx="838200" cy="7957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200" b="1" dirty="0"/>
              <a:t>Willow Creek Riparian Preserve</a:t>
            </a:r>
            <a:br>
              <a:rPr lang="en-US" sz="3600" b="1" dirty="0"/>
            </a:br>
            <a:r>
              <a:rPr lang="en-US" sz="3600" b="1" u="sng" dirty="0"/>
              <a:t>WILDLIFE Trends – MAMMALS (40 Species)</a:t>
            </a:r>
            <a:endParaRPr lang="en-US" sz="3600" dirty="0"/>
          </a:p>
        </p:txBody>
      </p:sp>
      <p:sp>
        <p:nvSpPr>
          <p:cNvPr id="3" name="Content Placeholder 2"/>
          <p:cNvSpPr>
            <a:spLocks noGrp="1"/>
          </p:cNvSpPr>
          <p:nvPr>
            <p:ph idx="1"/>
          </p:nvPr>
        </p:nvSpPr>
        <p:spPr>
          <a:xfrm>
            <a:off x="76200" y="1143000"/>
            <a:ext cx="8915400" cy="5029200"/>
          </a:xfrm>
        </p:spPr>
        <p:txBody>
          <a:bodyPr>
            <a:normAutofit/>
          </a:bodyPr>
          <a:lstStyle/>
          <a:p>
            <a:pPr>
              <a:buNone/>
            </a:pPr>
            <a:r>
              <a:rPr lang="en-US" sz="2000" b="1" dirty="0">
                <a:solidFill>
                  <a:schemeClr val="accent2">
                    <a:lumMod val="50000"/>
                  </a:schemeClr>
                </a:solidFill>
              </a:rPr>
              <a:t>	</a:t>
            </a:r>
            <a:r>
              <a:rPr lang="en-US" sz="1800" b="1" dirty="0">
                <a:solidFill>
                  <a:schemeClr val="accent1">
                    <a:lumMod val="75000"/>
                  </a:schemeClr>
                </a:solidFill>
              </a:rPr>
              <a:t> </a:t>
            </a:r>
            <a:r>
              <a:rPr lang="en-US" sz="1800" b="1" u="sng" dirty="0">
                <a:solidFill>
                  <a:schemeClr val="accent1">
                    <a:lumMod val="75000"/>
                  </a:schemeClr>
                </a:solidFill>
              </a:rPr>
              <a:t>Stable</a:t>
            </a:r>
            <a:r>
              <a:rPr lang="en-US" sz="1800" b="1" u="sng" dirty="0">
                <a:solidFill>
                  <a:schemeClr val="accent2">
                    <a:lumMod val="50000"/>
                  </a:schemeClr>
                </a:solidFill>
              </a:rPr>
              <a:t> </a:t>
            </a:r>
            <a:r>
              <a:rPr lang="en-US" sz="1800" b="1" u="sng" dirty="0"/>
              <a:t>and/or</a:t>
            </a:r>
            <a:r>
              <a:rPr lang="en-US" sz="1800" b="1" u="sng" dirty="0">
                <a:solidFill>
                  <a:schemeClr val="accent2">
                    <a:lumMod val="50000"/>
                  </a:schemeClr>
                </a:solidFill>
              </a:rPr>
              <a:t> </a:t>
            </a:r>
            <a:r>
              <a:rPr lang="en-US" sz="1800" b="1" u="sng" dirty="0">
                <a:solidFill>
                  <a:schemeClr val="accent3">
                    <a:lumMod val="50000"/>
                  </a:schemeClr>
                </a:solidFill>
              </a:rPr>
              <a:t>Increasing</a:t>
            </a:r>
            <a:r>
              <a:rPr lang="en-US" sz="1800" b="1" dirty="0">
                <a:solidFill>
                  <a:schemeClr val="accent3">
                    <a:lumMod val="50000"/>
                  </a:schemeClr>
                </a:solidFill>
              </a:rPr>
              <a:t>:</a:t>
            </a:r>
            <a:r>
              <a:rPr lang="en-US" sz="1800" b="1" dirty="0">
                <a:solidFill>
                  <a:schemeClr val="accent2">
                    <a:lumMod val="50000"/>
                  </a:schemeClr>
                </a:solidFill>
              </a:rPr>
              <a:t> </a:t>
            </a:r>
            <a:endParaRPr lang="en-US" sz="1800" dirty="0">
              <a:solidFill>
                <a:schemeClr val="accent2">
                  <a:lumMod val="50000"/>
                </a:schemeClr>
              </a:solidFill>
            </a:endParaRPr>
          </a:p>
          <a:p>
            <a:pPr>
              <a:buNone/>
            </a:pPr>
            <a:r>
              <a:rPr lang="en-US" sz="1800" b="1" dirty="0">
                <a:solidFill>
                  <a:schemeClr val="accent1">
                    <a:lumMod val="75000"/>
                  </a:schemeClr>
                </a:solidFill>
              </a:rPr>
              <a:t>		Mule Deer	 	</a:t>
            </a:r>
            <a:r>
              <a:rPr lang="en-US" sz="1800" b="1" dirty="0">
                <a:solidFill>
                  <a:schemeClr val="accent3">
                    <a:lumMod val="50000"/>
                  </a:schemeClr>
                </a:solidFill>
              </a:rPr>
              <a:t>Mountain Lion</a:t>
            </a:r>
            <a:r>
              <a:rPr lang="en-US" sz="1800" b="1" dirty="0">
                <a:solidFill>
                  <a:schemeClr val="accent1">
                    <a:lumMod val="75000"/>
                  </a:schemeClr>
                </a:solidFill>
              </a:rPr>
              <a:t>    	     </a:t>
            </a:r>
          </a:p>
          <a:p>
            <a:pPr>
              <a:buNone/>
            </a:pPr>
            <a:r>
              <a:rPr lang="en-US" sz="1800" b="1" dirty="0">
                <a:solidFill>
                  <a:schemeClr val="accent1">
                    <a:lumMod val="75000"/>
                  </a:schemeClr>
                </a:solidFill>
              </a:rPr>
              <a:t>		Gray Fox			</a:t>
            </a:r>
            <a:r>
              <a:rPr lang="en-US" sz="1800" b="1" dirty="0" err="1">
                <a:solidFill>
                  <a:schemeClr val="accent3">
                    <a:lumMod val="50000"/>
                  </a:schemeClr>
                </a:solidFill>
              </a:rPr>
              <a:t>Javelina</a:t>
            </a:r>
            <a:r>
              <a:rPr lang="en-US" sz="1800" b="1" dirty="0">
                <a:solidFill>
                  <a:schemeClr val="accent3">
                    <a:lumMod val="50000"/>
                  </a:schemeClr>
                </a:solidFill>
              </a:rPr>
              <a:t> 	</a:t>
            </a:r>
            <a:endParaRPr lang="en-US" sz="1800" b="1" dirty="0">
              <a:solidFill>
                <a:schemeClr val="accent1">
                  <a:lumMod val="75000"/>
                </a:schemeClr>
              </a:solidFill>
            </a:endParaRPr>
          </a:p>
          <a:p>
            <a:pPr>
              <a:buNone/>
            </a:pPr>
            <a:r>
              <a:rPr lang="en-US" sz="1800" b="1" dirty="0">
                <a:solidFill>
                  <a:schemeClr val="accent1">
                    <a:lumMod val="75000"/>
                  </a:schemeClr>
                </a:solidFill>
              </a:rPr>
              <a:t>		Coyote 	       		</a:t>
            </a:r>
            <a:r>
              <a:rPr lang="en-US" sz="1800" b="1" dirty="0">
                <a:solidFill>
                  <a:schemeClr val="accent3">
                    <a:lumMod val="50000"/>
                  </a:schemeClr>
                </a:solidFill>
              </a:rPr>
              <a:t>Black-tailed Jackrabbit</a:t>
            </a:r>
            <a:endParaRPr lang="en-US" sz="1800" b="1" dirty="0">
              <a:solidFill>
                <a:schemeClr val="accent1">
                  <a:lumMod val="75000"/>
                </a:schemeClr>
              </a:solidFill>
            </a:endParaRPr>
          </a:p>
          <a:p>
            <a:pPr>
              <a:buNone/>
            </a:pPr>
            <a:r>
              <a:rPr lang="en-US" sz="1800" b="1" dirty="0">
                <a:solidFill>
                  <a:schemeClr val="accent1">
                    <a:lumMod val="75000"/>
                  </a:schemeClr>
                </a:solidFill>
              </a:rPr>
              <a:t>		Bats        			</a:t>
            </a:r>
            <a:r>
              <a:rPr lang="en-US" sz="1800" b="1" dirty="0">
                <a:solidFill>
                  <a:schemeClr val="accent3">
                    <a:lumMod val="50000"/>
                  </a:schemeClr>
                </a:solidFill>
              </a:rPr>
              <a:t>Cotton-tailed Rabbit </a:t>
            </a:r>
            <a:r>
              <a:rPr lang="en-US" sz="1800" b="1" dirty="0">
                <a:solidFill>
                  <a:schemeClr val="accent1">
                    <a:lumMod val="75000"/>
                  </a:schemeClr>
                </a:solidFill>
              </a:rPr>
              <a:t>	</a:t>
            </a:r>
          </a:p>
          <a:p>
            <a:pPr>
              <a:buNone/>
            </a:pPr>
            <a:r>
              <a:rPr lang="en-US" sz="1800" b="1" dirty="0">
                <a:solidFill>
                  <a:schemeClr val="accent1">
                    <a:lumMod val="75000"/>
                  </a:schemeClr>
                </a:solidFill>
              </a:rPr>
              <a:t>		Striped Skunk		</a:t>
            </a:r>
            <a:r>
              <a:rPr lang="en-US" sz="1800" b="1" dirty="0">
                <a:solidFill>
                  <a:schemeClr val="accent3">
                    <a:lumMod val="50000"/>
                  </a:schemeClr>
                </a:solidFill>
              </a:rPr>
              <a:t>Merriam’s Kangaroo Rat</a:t>
            </a:r>
            <a:endParaRPr lang="en-US" sz="1800" b="1" dirty="0">
              <a:solidFill>
                <a:schemeClr val="accent1">
                  <a:lumMod val="75000"/>
                </a:schemeClr>
              </a:solidFill>
            </a:endParaRPr>
          </a:p>
          <a:p>
            <a:pPr>
              <a:buNone/>
            </a:pPr>
            <a:r>
              <a:rPr lang="en-US" sz="1800" b="1" dirty="0">
                <a:solidFill>
                  <a:schemeClr val="accent1">
                    <a:lumMod val="75000"/>
                  </a:schemeClr>
                </a:solidFill>
              </a:rPr>
              <a:t> 		Harris’ Ground Squirrel	</a:t>
            </a:r>
            <a:r>
              <a:rPr lang="en-US" sz="1800" b="1" dirty="0">
                <a:solidFill>
                  <a:schemeClr val="accent3">
                    <a:lumMod val="50000"/>
                  </a:schemeClr>
                </a:solidFill>
              </a:rPr>
              <a:t>Pocket Mouse</a:t>
            </a:r>
          </a:p>
          <a:p>
            <a:pPr>
              <a:buNone/>
            </a:pPr>
            <a:r>
              <a:rPr lang="en-US" sz="1800" b="1" dirty="0">
                <a:solidFill>
                  <a:schemeClr val="accent1">
                    <a:lumMod val="75000"/>
                  </a:schemeClr>
                </a:solidFill>
              </a:rPr>
              <a:t>		Brush Rabbit		</a:t>
            </a:r>
            <a:r>
              <a:rPr lang="en-US" sz="1800" b="1" dirty="0">
                <a:solidFill>
                  <a:schemeClr val="accent3">
                    <a:lumMod val="50000"/>
                  </a:schemeClr>
                </a:solidFill>
              </a:rPr>
              <a:t>Canyon Mouse</a:t>
            </a:r>
          </a:p>
          <a:p>
            <a:pPr>
              <a:buNone/>
            </a:pPr>
            <a:r>
              <a:rPr lang="en-US" sz="1800" b="1" dirty="0">
                <a:solidFill>
                  <a:schemeClr val="accent1">
                    <a:lumMod val="75000"/>
                  </a:schemeClr>
                </a:solidFill>
              </a:rPr>
              <a:t>		Sonoran Deer Mouse</a:t>
            </a:r>
          </a:p>
          <a:p>
            <a:pPr>
              <a:buNone/>
            </a:pPr>
            <a:r>
              <a:rPr lang="en-US" sz="1400" b="1" dirty="0">
                <a:solidFill>
                  <a:schemeClr val="accent3">
                    <a:lumMod val="50000"/>
                  </a:schemeClr>
                </a:solidFill>
              </a:rPr>
              <a:t>	</a:t>
            </a:r>
          </a:p>
          <a:p>
            <a:pPr>
              <a:buNone/>
            </a:pPr>
            <a:r>
              <a:rPr lang="en-US" sz="1800" b="1" dirty="0">
                <a:solidFill>
                  <a:schemeClr val="accent3">
                    <a:lumMod val="50000"/>
                  </a:schemeClr>
                </a:solidFill>
              </a:rPr>
              <a:t>	</a:t>
            </a:r>
            <a:r>
              <a:rPr lang="en-US" sz="1800" b="1" dirty="0">
                <a:solidFill>
                  <a:schemeClr val="accent2">
                    <a:lumMod val="75000"/>
                  </a:schemeClr>
                </a:solidFill>
              </a:rPr>
              <a:t>Declining</a:t>
            </a:r>
            <a:r>
              <a:rPr lang="en-US" sz="1800" dirty="0">
                <a:solidFill>
                  <a:schemeClr val="accent2">
                    <a:lumMod val="75000"/>
                  </a:schemeClr>
                </a:solidFill>
              </a:rPr>
              <a:t> – Unknown</a:t>
            </a:r>
          </a:p>
          <a:p>
            <a:pPr>
              <a:buNone/>
            </a:pPr>
            <a:endParaRPr lang="en-US" sz="800" dirty="0">
              <a:solidFill>
                <a:schemeClr val="accent2">
                  <a:lumMod val="75000"/>
                </a:schemeClr>
              </a:solidFill>
            </a:endParaRPr>
          </a:p>
          <a:p>
            <a:pPr>
              <a:buNone/>
            </a:pPr>
            <a:r>
              <a:rPr lang="en-US" sz="1800" b="1" dirty="0">
                <a:solidFill>
                  <a:schemeClr val="accent3">
                    <a:lumMod val="50000"/>
                  </a:schemeClr>
                </a:solidFill>
              </a:rPr>
              <a:t>	</a:t>
            </a:r>
            <a:r>
              <a:rPr lang="en-US" sz="1800" b="1" dirty="0">
                <a:solidFill>
                  <a:schemeClr val="accent6">
                    <a:lumMod val="50000"/>
                  </a:schemeClr>
                </a:solidFill>
              </a:rPr>
              <a:t>Range Extension or Rare </a:t>
            </a:r>
            <a:r>
              <a:rPr lang="en-US" sz="1800" dirty="0"/>
              <a:t>–</a:t>
            </a:r>
            <a:r>
              <a:rPr lang="en-US" sz="1800" dirty="0">
                <a:solidFill>
                  <a:schemeClr val="accent6">
                    <a:lumMod val="50000"/>
                  </a:schemeClr>
                </a:solidFill>
              </a:rPr>
              <a:t> </a:t>
            </a:r>
            <a:r>
              <a:rPr lang="en-US" sz="1800" b="1" dirty="0"/>
              <a:t>Hog-nosed Skunk</a:t>
            </a:r>
          </a:p>
        </p:txBody>
      </p:sp>
      <p:pic>
        <p:nvPicPr>
          <p:cNvPr id="9" name="Picture 8" descr="01310045.JPG"/>
          <p:cNvPicPr>
            <a:picLocks noChangeAspect="1"/>
          </p:cNvPicPr>
          <p:nvPr/>
        </p:nvPicPr>
        <p:blipFill>
          <a:blip r:embed="rId2" cstate="email">
            <a:lum bright="10000" contrast="20000"/>
          </a:blip>
          <a:srcRect/>
          <a:stretch>
            <a:fillRect/>
          </a:stretch>
        </p:blipFill>
        <p:spPr>
          <a:xfrm>
            <a:off x="5506759" y="3357372"/>
            <a:ext cx="2024848" cy="1548412"/>
          </a:xfrm>
          <a:prstGeom prst="rect">
            <a:avLst/>
          </a:prstGeom>
          <a:ln w="25400">
            <a:solidFill>
              <a:schemeClr val="accent1">
                <a:lumMod val="75000"/>
              </a:schemeClr>
            </a:solidFill>
          </a:ln>
        </p:spPr>
      </p:pic>
      <p:pic>
        <p:nvPicPr>
          <p:cNvPr id="8" name="Picture 7" descr="Red Bat 3 Best.jpg"/>
          <p:cNvPicPr>
            <a:picLocks noChangeAspect="1"/>
          </p:cNvPicPr>
          <p:nvPr/>
        </p:nvPicPr>
        <p:blipFill>
          <a:blip r:embed="rId3" cstate="print"/>
          <a:srcRect l="20000" t="12500" r="31250" b="25000"/>
          <a:stretch>
            <a:fillRect/>
          </a:stretch>
        </p:blipFill>
        <p:spPr>
          <a:xfrm>
            <a:off x="7741273" y="1162577"/>
            <a:ext cx="1143001" cy="1099039"/>
          </a:xfrm>
          <a:prstGeom prst="rect">
            <a:avLst/>
          </a:prstGeom>
          <a:ln w="25400">
            <a:solidFill>
              <a:schemeClr val="accent1">
                <a:lumMod val="75000"/>
              </a:schemeClr>
            </a:solidFill>
          </a:ln>
        </p:spPr>
      </p:pic>
      <p:pic>
        <p:nvPicPr>
          <p:cNvPr id="10" name="Picture 9" descr="Cottontail2-Nov2018.jpg"/>
          <p:cNvPicPr>
            <a:picLocks noChangeAspect="1"/>
          </p:cNvPicPr>
          <p:nvPr/>
        </p:nvPicPr>
        <p:blipFill>
          <a:blip r:embed="rId4" cstate="print"/>
          <a:stretch>
            <a:fillRect/>
          </a:stretch>
        </p:blipFill>
        <p:spPr>
          <a:xfrm>
            <a:off x="7890055" y="5783192"/>
            <a:ext cx="855338" cy="976135"/>
          </a:xfrm>
          <a:prstGeom prst="rect">
            <a:avLst/>
          </a:prstGeom>
          <a:ln w="25400">
            <a:solidFill>
              <a:schemeClr val="accent1">
                <a:lumMod val="75000"/>
              </a:schemeClr>
            </a:solidFill>
          </a:ln>
        </p:spPr>
      </p:pic>
      <p:pic>
        <p:nvPicPr>
          <p:cNvPr id="11" name="Picture 10" descr="HarrisGroundSqMale_Sept2014.jpg"/>
          <p:cNvPicPr>
            <a:picLocks noChangeAspect="1"/>
          </p:cNvPicPr>
          <p:nvPr/>
        </p:nvPicPr>
        <p:blipFill>
          <a:blip r:embed="rId5" cstate="print">
            <a:lum bright="20000" contrast="20000"/>
          </a:blip>
          <a:srcRect l="23611" t="27778" r="22222" b="24444"/>
          <a:stretch>
            <a:fillRect/>
          </a:stretch>
        </p:blipFill>
        <p:spPr>
          <a:xfrm>
            <a:off x="7620000" y="2354192"/>
            <a:ext cx="1320383" cy="1455808"/>
          </a:xfrm>
          <a:prstGeom prst="rect">
            <a:avLst/>
          </a:prstGeom>
          <a:ln w="25400">
            <a:solidFill>
              <a:schemeClr val="accent1">
                <a:lumMod val="75000"/>
              </a:schemeClr>
            </a:solidFill>
          </a:ln>
        </p:spPr>
      </p:pic>
      <p:pic>
        <p:nvPicPr>
          <p:cNvPr id="12" name="Picture 11" descr="Peromyscus maniculatus sonorensis.jpg"/>
          <p:cNvPicPr>
            <a:picLocks noChangeAspect="1"/>
          </p:cNvPicPr>
          <p:nvPr/>
        </p:nvPicPr>
        <p:blipFill>
          <a:blip r:embed="rId6" cstate="email">
            <a:lum bright="10000" contrast="10000"/>
          </a:blip>
          <a:srcRect/>
          <a:stretch>
            <a:fillRect/>
          </a:stretch>
        </p:blipFill>
        <p:spPr>
          <a:xfrm>
            <a:off x="6295778" y="1192124"/>
            <a:ext cx="1143000" cy="2022230"/>
          </a:xfrm>
          <a:prstGeom prst="rect">
            <a:avLst/>
          </a:prstGeom>
          <a:ln w="25400">
            <a:solidFill>
              <a:schemeClr val="accent3">
                <a:lumMod val="50000"/>
              </a:schemeClr>
            </a:solidFill>
          </a:ln>
        </p:spPr>
      </p:pic>
      <p:pic>
        <p:nvPicPr>
          <p:cNvPr id="14" name="Picture 13" descr="HognoseSkunk3_ConepatusLeuconotus_082811.jpg">
            <a:extLst>
              <a:ext uri="{FF2B5EF4-FFF2-40B4-BE49-F238E27FC236}">
                <a16:creationId xmlns:a16="http://schemas.microsoft.com/office/drawing/2014/main" id="{FA1A851F-38E9-473B-901F-590BF6ABA06F}"/>
              </a:ext>
            </a:extLst>
          </p:cNvPr>
          <p:cNvPicPr>
            <a:picLocks noChangeAspect="1"/>
          </p:cNvPicPr>
          <p:nvPr/>
        </p:nvPicPr>
        <p:blipFill>
          <a:blip r:embed="rId7" cstate="print"/>
          <a:srcRect l="11562" t="7500" r="28438" b="8750"/>
          <a:stretch>
            <a:fillRect/>
          </a:stretch>
        </p:blipFill>
        <p:spPr>
          <a:xfrm>
            <a:off x="3405685" y="5285708"/>
            <a:ext cx="1280615" cy="1340644"/>
          </a:xfrm>
          <a:prstGeom prst="rect">
            <a:avLst/>
          </a:prstGeom>
          <a:ln w="25400">
            <a:solidFill>
              <a:schemeClr val="accent6">
                <a:lumMod val="50000"/>
              </a:schemeClr>
            </a:solidFill>
          </a:ln>
        </p:spPr>
      </p:pic>
      <p:pic>
        <p:nvPicPr>
          <p:cNvPr id="7" name="Picture 6" descr="A rodent in a blue blanket&#10;&#10;Description automatically generated">
            <a:extLst>
              <a:ext uri="{FF2B5EF4-FFF2-40B4-BE49-F238E27FC236}">
                <a16:creationId xmlns:a16="http://schemas.microsoft.com/office/drawing/2014/main" id="{70C1CC72-FA8E-4C49-9451-B65F705100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1423" y="3884676"/>
            <a:ext cx="1368654" cy="1830324"/>
          </a:xfrm>
          <a:prstGeom prst="rect">
            <a:avLst/>
          </a:prstGeom>
          <a:noFill/>
          <a:ln w="25400">
            <a:solidFill>
              <a:schemeClr val="accent4">
                <a:lumMod val="75000"/>
              </a:schemeClr>
            </a:solidFill>
          </a:ln>
        </p:spPr>
      </p:pic>
      <p:pic>
        <p:nvPicPr>
          <p:cNvPr id="15" name="Picture 14" descr="A picture containing person, animal, indoor&#10;&#10;Description automatically generated">
            <a:extLst>
              <a:ext uri="{FF2B5EF4-FFF2-40B4-BE49-F238E27FC236}">
                <a16:creationId xmlns:a16="http://schemas.microsoft.com/office/drawing/2014/main" id="{CEF2755C-A40C-41C8-A350-02BD20E5815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377" t="14682" r="26667" b="4075"/>
          <a:stretch/>
        </p:blipFill>
        <p:spPr>
          <a:xfrm rot="5400000">
            <a:off x="5658173" y="5117369"/>
            <a:ext cx="1722019" cy="1499928"/>
          </a:xfrm>
          <a:prstGeom prst="rect">
            <a:avLst/>
          </a:prstGeom>
          <a:ln w="25400">
            <a:solidFill>
              <a:schemeClr val="accent2">
                <a:lumMod val="75000"/>
              </a:schemeClr>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400" b="1" dirty="0"/>
              <a:t>Willow Creek Riparian Preserve</a:t>
            </a:r>
            <a:br>
              <a:rPr lang="en-US" sz="2400" b="1" dirty="0"/>
            </a:br>
            <a:r>
              <a:rPr lang="en-US" sz="2400" b="1" u="sng" dirty="0"/>
              <a:t>Small Mammal Trapping Results (raw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6570813"/>
              </p:ext>
            </p:extLst>
          </p:nvPr>
        </p:nvGraphicFramePr>
        <p:xfrm>
          <a:off x="228600" y="914400"/>
          <a:ext cx="86868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85800" y="6009013"/>
            <a:ext cx="6858000" cy="400110"/>
          </a:xfrm>
          <a:prstGeom prst="rect">
            <a:avLst/>
          </a:prstGeom>
          <a:noFill/>
        </p:spPr>
        <p:txBody>
          <a:bodyPr wrap="square" rtlCol="0">
            <a:spAutoFit/>
          </a:bodyPr>
          <a:lstStyle/>
          <a:p>
            <a:r>
              <a:rPr lang="en-US" sz="1000" b="1" dirty="0"/>
              <a:t>           2 TN	            3 TN	            3 TN	              10 TN                       2 TN                        4 TN                        3 TN</a:t>
            </a:r>
          </a:p>
          <a:p>
            <a:r>
              <a:rPr lang="en-US" sz="1000" b="1" dirty="0"/>
              <a:t>     2 </a:t>
            </a:r>
            <a:r>
              <a:rPr lang="en-US" sz="1000" b="1" dirty="0" err="1"/>
              <a:t>sp</a:t>
            </a:r>
            <a:r>
              <a:rPr lang="en-US" sz="1000" b="1" dirty="0"/>
              <a:t> / 4 cap             2 </a:t>
            </a:r>
            <a:r>
              <a:rPr lang="en-US" sz="1000" b="1" dirty="0" err="1"/>
              <a:t>sp</a:t>
            </a:r>
            <a:r>
              <a:rPr lang="en-US" sz="1000" b="1" dirty="0"/>
              <a:t> / 3 cap            2 </a:t>
            </a:r>
            <a:r>
              <a:rPr lang="en-US" sz="1000" b="1" dirty="0" err="1"/>
              <a:t>sp</a:t>
            </a:r>
            <a:r>
              <a:rPr lang="en-US" sz="1000" b="1" dirty="0"/>
              <a:t> / 3 cap           6 </a:t>
            </a:r>
            <a:r>
              <a:rPr lang="en-US" sz="1000" b="1" dirty="0" err="1"/>
              <a:t>sp</a:t>
            </a:r>
            <a:r>
              <a:rPr lang="en-US" sz="1000" b="1" dirty="0"/>
              <a:t> / 73 cap          4 </a:t>
            </a:r>
            <a:r>
              <a:rPr lang="en-US" sz="1000" b="1" dirty="0" err="1"/>
              <a:t>sp</a:t>
            </a:r>
            <a:r>
              <a:rPr lang="en-US" sz="1000" b="1" dirty="0"/>
              <a:t> / 12 cap         3 </a:t>
            </a:r>
            <a:r>
              <a:rPr lang="en-US" sz="1000" b="1" dirty="0" err="1"/>
              <a:t>sp</a:t>
            </a:r>
            <a:r>
              <a:rPr lang="en-US" sz="1000" b="1" dirty="0"/>
              <a:t> / 12 cap          5 </a:t>
            </a:r>
            <a:r>
              <a:rPr lang="en-US" sz="1000" b="1" dirty="0" err="1"/>
              <a:t>sp</a:t>
            </a:r>
            <a:r>
              <a:rPr lang="en-US" sz="1000" b="1" dirty="0"/>
              <a:t> / 16 cap</a:t>
            </a:r>
          </a:p>
        </p:txBody>
      </p:sp>
      <p:sp>
        <p:nvSpPr>
          <p:cNvPr id="7" name="TextBox 6"/>
          <p:cNvSpPr txBox="1"/>
          <p:nvPr/>
        </p:nvSpPr>
        <p:spPr>
          <a:xfrm>
            <a:off x="722376" y="1048512"/>
            <a:ext cx="3200400" cy="3385542"/>
          </a:xfrm>
          <a:prstGeom prst="rect">
            <a:avLst/>
          </a:prstGeom>
          <a:noFill/>
        </p:spPr>
        <p:txBody>
          <a:bodyPr wrap="square" rtlCol="0">
            <a:spAutoFit/>
          </a:bodyPr>
          <a:lstStyle/>
          <a:p>
            <a:r>
              <a:rPr lang="en-US" sz="2000" b="1" i="1" u="sng" dirty="0"/>
              <a:t>Since 2008:</a:t>
            </a:r>
          </a:p>
          <a:p>
            <a:pPr marL="285750" indent="-285750">
              <a:buFontTx/>
              <a:buChar char="-"/>
            </a:pPr>
            <a:r>
              <a:rPr lang="en-US" b="1" i="1" dirty="0"/>
              <a:t>123 Total Animals Captured</a:t>
            </a:r>
          </a:p>
          <a:p>
            <a:endParaRPr lang="en-US" sz="800" b="1" i="1" dirty="0"/>
          </a:p>
          <a:p>
            <a:pPr marL="285750" indent="-285750">
              <a:buFontTx/>
              <a:buChar char="-"/>
            </a:pPr>
            <a:r>
              <a:rPr lang="en-US" b="1" i="1" dirty="0"/>
              <a:t>27 Trap Nights</a:t>
            </a:r>
          </a:p>
          <a:p>
            <a:endParaRPr lang="en-US" sz="800" b="1" i="1" dirty="0"/>
          </a:p>
          <a:p>
            <a:pPr marL="285750" indent="-285750">
              <a:buFontTx/>
              <a:buChar char="-"/>
            </a:pPr>
            <a:r>
              <a:rPr lang="en-US" b="1" i="1" dirty="0"/>
              <a:t>From 2 Species to 9 Species</a:t>
            </a:r>
          </a:p>
          <a:p>
            <a:endParaRPr lang="en-US" sz="700" b="1" i="1" dirty="0"/>
          </a:p>
          <a:p>
            <a:pPr marL="285750" indent="-285750">
              <a:buFontTx/>
              <a:buChar char="-"/>
            </a:pPr>
            <a:r>
              <a:rPr lang="en-US" b="1" i="1" dirty="0"/>
              <a:t>Spikes in Diversity and</a:t>
            </a:r>
          </a:p>
          <a:p>
            <a:r>
              <a:rPr lang="en-US" b="1" i="1" dirty="0"/>
              <a:t>     Abundance in 2011/2012</a:t>
            </a:r>
          </a:p>
          <a:p>
            <a:r>
              <a:rPr lang="en-US" b="1" i="1" dirty="0"/>
              <a:t>     Due to Habitat Changes</a:t>
            </a:r>
          </a:p>
          <a:p>
            <a:endParaRPr lang="en-US" sz="800" b="1" i="1" dirty="0"/>
          </a:p>
          <a:p>
            <a:pPr marL="285750" indent="-285750">
              <a:buFontTx/>
              <a:buChar char="-"/>
            </a:pPr>
            <a:r>
              <a:rPr lang="en-US" b="1" i="1" dirty="0"/>
              <a:t>Spike in # Species and #</a:t>
            </a:r>
          </a:p>
          <a:p>
            <a:r>
              <a:rPr lang="en-US" b="1" i="1" dirty="0"/>
              <a:t>     Captures in 2019</a:t>
            </a:r>
          </a:p>
          <a:p>
            <a:endParaRPr lang="en-US" dirty="0"/>
          </a:p>
        </p:txBody>
      </p:sp>
      <p:sp>
        <p:nvSpPr>
          <p:cNvPr id="3" name="TextBox 2">
            <a:extLst>
              <a:ext uri="{FF2B5EF4-FFF2-40B4-BE49-F238E27FC236}">
                <a16:creationId xmlns:a16="http://schemas.microsoft.com/office/drawing/2014/main" id="{1C4C449B-E224-4C68-84E9-5B45B6C9D7C9}"/>
              </a:ext>
            </a:extLst>
          </p:cNvPr>
          <p:cNvSpPr txBox="1"/>
          <p:nvPr/>
        </p:nvSpPr>
        <p:spPr>
          <a:xfrm>
            <a:off x="5684520" y="1295400"/>
            <a:ext cx="1496568" cy="400110"/>
          </a:xfrm>
          <a:prstGeom prst="rect">
            <a:avLst/>
          </a:prstGeom>
          <a:noFill/>
        </p:spPr>
        <p:txBody>
          <a:bodyPr wrap="square" rtlCol="0">
            <a:spAutoFit/>
          </a:bodyPr>
          <a:lstStyle/>
          <a:p>
            <a:r>
              <a:rPr lang="en-US" sz="1000" i="1" dirty="0">
                <a:solidFill>
                  <a:schemeClr val="accent3">
                    <a:lumMod val="75000"/>
                  </a:schemeClr>
                </a:solidFill>
              </a:rPr>
              <a:t>Peromyscus </a:t>
            </a:r>
            <a:r>
              <a:rPr lang="en-US" sz="1000" i="1" dirty="0" err="1">
                <a:solidFill>
                  <a:schemeClr val="accent3">
                    <a:lumMod val="75000"/>
                  </a:schemeClr>
                </a:solidFill>
              </a:rPr>
              <a:t>crinitus</a:t>
            </a:r>
            <a:endParaRPr lang="en-US" sz="1000" i="1" dirty="0">
              <a:solidFill>
                <a:schemeClr val="accent3">
                  <a:lumMod val="75000"/>
                </a:schemeClr>
              </a:solidFill>
            </a:endParaRPr>
          </a:p>
          <a:p>
            <a:r>
              <a:rPr lang="en-US" sz="1000" b="1" dirty="0">
                <a:solidFill>
                  <a:schemeClr val="accent3">
                    <a:lumMod val="75000"/>
                  </a:schemeClr>
                </a:solidFill>
              </a:rPr>
              <a:t>Canyon Mouse</a:t>
            </a:r>
          </a:p>
        </p:txBody>
      </p:sp>
      <p:sp>
        <p:nvSpPr>
          <p:cNvPr id="8" name="TextBox 7">
            <a:extLst>
              <a:ext uri="{FF2B5EF4-FFF2-40B4-BE49-F238E27FC236}">
                <a16:creationId xmlns:a16="http://schemas.microsoft.com/office/drawing/2014/main" id="{CB023C76-18EF-4825-9C7B-57C28E64A5CD}"/>
              </a:ext>
            </a:extLst>
          </p:cNvPr>
          <p:cNvSpPr txBox="1"/>
          <p:nvPr/>
        </p:nvSpPr>
        <p:spPr>
          <a:xfrm>
            <a:off x="7391400" y="1295400"/>
            <a:ext cx="1524000" cy="553998"/>
          </a:xfrm>
          <a:prstGeom prst="rect">
            <a:avLst/>
          </a:prstGeom>
          <a:noFill/>
        </p:spPr>
        <p:txBody>
          <a:bodyPr wrap="square" rtlCol="0">
            <a:spAutoFit/>
          </a:bodyPr>
          <a:lstStyle/>
          <a:p>
            <a:r>
              <a:rPr lang="en-US" sz="1000" i="1" dirty="0" err="1">
                <a:solidFill>
                  <a:schemeClr val="accent2"/>
                </a:solidFill>
              </a:rPr>
              <a:t>Ammospermophilis</a:t>
            </a:r>
            <a:r>
              <a:rPr lang="en-US" sz="1000" i="1" dirty="0">
                <a:solidFill>
                  <a:schemeClr val="accent2"/>
                </a:solidFill>
              </a:rPr>
              <a:t> </a:t>
            </a:r>
            <a:r>
              <a:rPr lang="en-US" sz="1000" i="1" dirty="0" err="1">
                <a:solidFill>
                  <a:schemeClr val="accent2"/>
                </a:solidFill>
              </a:rPr>
              <a:t>harrisii</a:t>
            </a:r>
            <a:r>
              <a:rPr lang="en-US" sz="1000" i="1" dirty="0">
                <a:solidFill>
                  <a:schemeClr val="accent2"/>
                </a:solidFill>
              </a:rPr>
              <a:t> </a:t>
            </a:r>
            <a:r>
              <a:rPr lang="en-US" sz="1000" i="1" dirty="0" err="1">
                <a:solidFill>
                  <a:schemeClr val="accent2"/>
                </a:solidFill>
              </a:rPr>
              <a:t>harrisii</a:t>
            </a:r>
            <a:r>
              <a:rPr lang="en-US" sz="1000" i="1" dirty="0">
                <a:solidFill>
                  <a:schemeClr val="accent2"/>
                </a:solidFill>
              </a:rPr>
              <a:t> </a:t>
            </a:r>
          </a:p>
          <a:p>
            <a:r>
              <a:rPr lang="en-US" sz="1000" i="1" dirty="0">
                <a:solidFill>
                  <a:schemeClr val="accent2"/>
                </a:solidFill>
              </a:rPr>
              <a:t> </a:t>
            </a:r>
            <a:r>
              <a:rPr lang="en-US" sz="1000" b="1" dirty="0">
                <a:solidFill>
                  <a:schemeClr val="accent2"/>
                </a:solidFill>
              </a:rPr>
              <a:t>Harris’ Ground  Squirrel*</a:t>
            </a:r>
          </a:p>
        </p:txBody>
      </p:sp>
      <p:sp>
        <p:nvSpPr>
          <p:cNvPr id="9" name="TextBox 8">
            <a:extLst>
              <a:ext uri="{FF2B5EF4-FFF2-40B4-BE49-F238E27FC236}">
                <a16:creationId xmlns:a16="http://schemas.microsoft.com/office/drawing/2014/main" id="{81565A65-7D4A-47B6-B8B3-B9B19A06C127}"/>
              </a:ext>
            </a:extLst>
          </p:cNvPr>
          <p:cNvSpPr txBox="1"/>
          <p:nvPr/>
        </p:nvSpPr>
        <p:spPr>
          <a:xfrm>
            <a:off x="5684520" y="2018514"/>
            <a:ext cx="1496568" cy="553998"/>
          </a:xfrm>
          <a:prstGeom prst="rect">
            <a:avLst/>
          </a:prstGeom>
          <a:noFill/>
        </p:spPr>
        <p:txBody>
          <a:bodyPr wrap="square" rtlCol="0">
            <a:spAutoFit/>
          </a:bodyPr>
          <a:lstStyle/>
          <a:p>
            <a:r>
              <a:rPr lang="en-US" sz="1000" i="1" dirty="0">
                <a:solidFill>
                  <a:srgbClr val="00B050"/>
                </a:solidFill>
              </a:rPr>
              <a:t>Peromyscus </a:t>
            </a:r>
            <a:r>
              <a:rPr lang="en-US" sz="1000" i="1" dirty="0" err="1">
                <a:solidFill>
                  <a:srgbClr val="00B050"/>
                </a:solidFill>
              </a:rPr>
              <a:t>maniculatus</a:t>
            </a:r>
            <a:r>
              <a:rPr lang="en-US" sz="1000" i="1" dirty="0">
                <a:solidFill>
                  <a:srgbClr val="00B050"/>
                </a:solidFill>
              </a:rPr>
              <a:t> </a:t>
            </a:r>
            <a:r>
              <a:rPr lang="en-US" sz="1000" i="1" dirty="0" err="1">
                <a:solidFill>
                  <a:srgbClr val="00B050"/>
                </a:solidFill>
              </a:rPr>
              <a:t>sonorensis</a:t>
            </a:r>
            <a:endParaRPr lang="en-US" sz="1000" i="1" dirty="0">
              <a:solidFill>
                <a:srgbClr val="00B050"/>
              </a:solidFill>
            </a:endParaRPr>
          </a:p>
          <a:p>
            <a:r>
              <a:rPr lang="en-US" sz="1000" b="1" dirty="0">
                <a:solidFill>
                  <a:srgbClr val="00B050"/>
                </a:solidFill>
              </a:rPr>
              <a:t>Sonoran Deer Mouse</a:t>
            </a:r>
          </a:p>
        </p:txBody>
      </p:sp>
      <p:sp>
        <p:nvSpPr>
          <p:cNvPr id="10" name="TextBox 9">
            <a:extLst>
              <a:ext uri="{FF2B5EF4-FFF2-40B4-BE49-F238E27FC236}">
                <a16:creationId xmlns:a16="http://schemas.microsoft.com/office/drawing/2014/main" id="{C11C2C45-3E43-47FB-B121-551DF05D4450}"/>
              </a:ext>
            </a:extLst>
          </p:cNvPr>
          <p:cNvSpPr txBox="1"/>
          <p:nvPr/>
        </p:nvSpPr>
        <p:spPr>
          <a:xfrm>
            <a:off x="7403592" y="2008632"/>
            <a:ext cx="1496568" cy="400110"/>
          </a:xfrm>
          <a:prstGeom prst="rect">
            <a:avLst/>
          </a:prstGeom>
          <a:noFill/>
        </p:spPr>
        <p:txBody>
          <a:bodyPr wrap="square" rtlCol="0">
            <a:spAutoFit/>
          </a:bodyPr>
          <a:lstStyle/>
          <a:p>
            <a:r>
              <a:rPr lang="en-US" sz="1000" i="1" dirty="0">
                <a:solidFill>
                  <a:schemeClr val="accent6">
                    <a:lumMod val="75000"/>
                  </a:schemeClr>
                </a:solidFill>
              </a:rPr>
              <a:t>Peromyscus </a:t>
            </a:r>
            <a:r>
              <a:rPr lang="en-US" sz="1000" i="1" dirty="0" err="1">
                <a:solidFill>
                  <a:schemeClr val="accent6">
                    <a:lumMod val="75000"/>
                  </a:schemeClr>
                </a:solidFill>
              </a:rPr>
              <a:t>boylii</a:t>
            </a:r>
            <a:r>
              <a:rPr lang="en-US" sz="1000" i="1" dirty="0">
                <a:solidFill>
                  <a:schemeClr val="accent6">
                    <a:lumMod val="75000"/>
                  </a:schemeClr>
                </a:solidFill>
              </a:rPr>
              <a:t> </a:t>
            </a:r>
            <a:r>
              <a:rPr lang="en-US" sz="1000" i="1" dirty="0" err="1">
                <a:solidFill>
                  <a:schemeClr val="accent6">
                    <a:lumMod val="75000"/>
                  </a:schemeClr>
                </a:solidFill>
              </a:rPr>
              <a:t>rowleyi</a:t>
            </a:r>
            <a:endParaRPr lang="en-US" sz="1000" i="1" dirty="0">
              <a:solidFill>
                <a:schemeClr val="accent6">
                  <a:lumMod val="75000"/>
                </a:schemeClr>
              </a:solidFill>
            </a:endParaRPr>
          </a:p>
          <a:p>
            <a:r>
              <a:rPr lang="en-US" sz="1000" b="1" dirty="0">
                <a:solidFill>
                  <a:schemeClr val="accent6">
                    <a:lumMod val="75000"/>
                  </a:schemeClr>
                </a:solidFill>
              </a:rPr>
              <a:t>Brush Mouse</a:t>
            </a:r>
          </a:p>
        </p:txBody>
      </p:sp>
      <p:sp>
        <p:nvSpPr>
          <p:cNvPr id="11" name="TextBox 10">
            <a:extLst>
              <a:ext uri="{FF2B5EF4-FFF2-40B4-BE49-F238E27FC236}">
                <a16:creationId xmlns:a16="http://schemas.microsoft.com/office/drawing/2014/main" id="{9CC88297-FD79-41CC-A5DF-44579FDE6465}"/>
              </a:ext>
            </a:extLst>
          </p:cNvPr>
          <p:cNvSpPr txBox="1"/>
          <p:nvPr/>
        </p:nvSpPr>
        <p:spPr>
          <a:xfrm>
            <a:off x="5699760" y="2743200"/>
            <a:ext cx="1496568" cy="400110"/>
          </a:xfrm>
          <a:prstGeom prst="rect">
            <a:avLst/>
          </a:prstGeom>
          <a:noFill/>
        </p:spPr>
        <p:txBody>
          <a:bodyPr wrap="square" rtlCol="0">
            <a:spAutoFit/>
          </a:bodyPr>
          <a:lstStyle/>
          <a:p>
            <a:r>
              <a:rPr lang="en-US" sz="1000" i="1" dirty="0" err="1">
                <a:solidFill>
                  <a:srgbClr val="00B0F0"/>
                </a:solidFill>
              </a:rPr>
              <a:t>Dipdomys</a:t>
            </a:r>
            <a:r>
              <a:rPr lang="en-US" sz="1000" i="1" dirty="0">
                <a:solidFill>
                  <a:srgbClr val="00B0F0"/>
                </a:solidFill>
              </a:rPr>
              <a:t> merriami</a:t>
            </a:r>
          </a:p>
          <a:p>
            <a:r>
              <a:rPr lang="en-US" sz="1000" b="1" dirty="0">
                <a:solidFill>
                  <a:srgbClr val="00B0F0"/>
                </a:solidFill>
              </a:rPr>
              <a:t>Merriam’s Kangaroo Rat</a:t>
            </a:r>
          </a:p>
        </p:txBody>
      </p:sp>
      <p:sp>
        <p:nvSpPr>
          <p:cNvPr id="12" name="TextBox 11">
            <a:extLst>
              <a:ext uri="{FF2B5EF4-FFF2-40B4-BE49-F238E27FC236}">
                <a16:creationId xmlns:a16="http://schemas.microsoft.com/office/drawing/2014/main" id="{7D514041-89B0-4452-9B26-D08E1C48DDB8}"/>
              </a:ext>
            </a:extLst>
          </p:cNvPr>
          <p:cNvSpPr txBox="1"/>
          <p:nvPr/>
        </p:nvSpPr>
        <p:spPr>
          <a:xfrm>
            <a:off x="7400544" y="2743200"/>
            <a:ext cx="1496568" cy="553998"/>
          </a:xfrm>
          <a:prstGeom prst="rect">
            <a:avLst/>
          </a:prstGeom>
          <a:noFill/>
        </p:spPr>
        <p:txBody>
          <a:bodyPr wrap="square" rtlCol="0">
            <a:spAutoFit/>
          </a:bodyPr>
          <a:lstStyle/>
          <a:p>
            <a:r>
              <a:rPr lang="en-US" sz="1000" i="1" dirty="0" err="1">
                <a:solidFill>
                  <a:srgbClr val="CC9900"/>
                </a:solidFill>
              </a:rPr>
              <a:t>Perognathus</a:t>
            </a:r>
            <a:r>
              <a:rPr lang="en-US" sz="1000" i="1" dirty="0">
                <a:solidFill>
                  <a:srgbClr val="CC9900"/>
                </a:solidFill>
              </a:rPr>
              <a:t> </a:t>
            </a:r>
            <a:r>
              <a:rPr lang="en-US" sz="1000" i="1" dirty="0" err="1">
                <a:solidFill>
                  <a:srgbClr val="CC9900"/>
                </a:solidFill>
              </a:rPr>
              <a:t>amplus</a:t>
            </a:r>
            <a:r>
              <a:rPr lang="en-US" sz="1000" i="1" dirty="0">
                <a:solidFill>
                  <a:srgbClr val="CC9900"/>
                </a:solidFill>
              </a:rPr>
              <a:t> </a:t>
            </a:r>
            <a:r>
              <a:rPr lang="en-US" sz="1000" i="1" dirty="0" err="1">
                <a:solidFill>
                  <a:srgbClr val="CC9900"/>
                </a:solidFill>
              </a:rPr>
              <a:t>pergracilis</a:t>
            </a:r>
            <a:endParaRPr lang="en-US" sz="1000" i="1" dirty="0">
              <a:solidFill>
                <a:srgbClr val="CC9900"/>
              </a:solidFill>
            </a:endParaRPr>
          </a:p>
          <a:p>
            <a:r>
              <a:rPr lang="en-US" sz="1000" b="1" dirty="0">
                <a:solidFill>
                  <a:srgbClr val="CC9900"/>
                </a:solidFill>
              </a:rPr>
              <a:t>Arizona Pocket Mouse</a:t>
            </a:r>
          </a:p>
        </p:txBody>
      </p:sp>
      <p:sp>
        <p:nvSpPr>
          <p:cNvPr id="13" name="TextBox 12">
            <a:extLst>
              <a:ext uri="{FF2B5EF4-FFF2-40B4-BE49-F238E27FC236}">
                <a16:creationId xmlns:a16="http://schemas.microsoft.com/office/drawing/2014/main" id="{0E1518DC-575A-445F-A2F5-56E9AD4BD503}"/>
              </a:ext>
            </a:extLst>
          </p:cNvPr>
          <p:cNvSpPr txBox="1"/>
          <p:nvPr/>
        </p:nvSpPr>
        <p:spPr>
          <a:xfrm>
            <a:off x="5681472" y="3438144"/>
            <a:ext cx="1496568" cy="553998"/>
          </a:xfrm>
          <a:prstGeom prst="rect">
            <a:avLst/>
          </a:prstGeom>
          <a:noFill/>
        </p:spPr>
        <p:txBody>
          <a:bodyPr wrap="square" rtlCol="0">
            <a:spAutoFit/>
          </a:bodyPr>
          <a:lstStyle/>
          <a:p>
            <a:r>
              <a:rPr lang="en-US" sz="1000" i="1" dirty="0" err="1">
                <a:solidFill>
                  <a:schemeClr val="accent3">
                    <a:lumMod val="50000"/>
                  </a:schemeClr>
                </a:solidFill>
              </a:rPr>
              <a:t>Chaetodipus</a:t>
            </a:r>
            <a:r>
              <a:rPr lang="en-US" sz="1000" i="1" dirty="0">
                <a:solidFill>
                  <a:schemeClr val="accent3">
                    <a:lumMod val="50000"/>
                  </a:schemeClr>
                </a:solidFill>
              </a:rPr>
              <a:t> </a:t>
            </a:r>
            <a:r>
              <a:rPr lang="en-US" sz="1000" i="1" dirty="0" err="1">
                <a:solidFill>
                  <a:schemeClr val="accent3">
                    <a:lumMod val="50000"/>
                  </a:schemeClr>
                </a:solidFill>
              </a:rPr>
              <a:t>penicillatus</a:t>
            </a:r>
            <a:r>
              <a:rPr lang="en-US" sz="1000" i="1" dirty="0">
                <a:solidFill>
                  <a:schemeClr val="accent3">
                    <a:lumMod val="50000"/>
                  </a:schemeClr>
                </a:solidFill>
              </a:rPr>
              <a:t> </a:t>
            </a:r>
            <a:r>
              <a:rPr lang="en-US" sz="1000" i="1" dirty="0" err="1">
                <a:solidFill>
                  <a:schemeClr val="accent3">
                    <a:lumMod val="50000"/>
                  </a:schemeClr>
                </a:solidFill>
              </a:rPr>
              <a:t>penicillatus</a:t>
            </a:r>
            <a:endParaRPr lang="en-US" sz="1000" i="1" dirty="0">
              <a:solidFill>
                <a:schemeClr val="accent3">
                  <a:lumMod val="50000"/>
                </a:schemeClr>
              </a:solidFill>
            </a:endParaRPr>
          </a:p>
          <a:p>
            <a:r>
              <a:rPr lang="en-US" sz="1000" b="1" dirty="0">
                <a:solidFill>
                  <a:schemeClr val="accent3">
                    <a:lumMod val="50000"/>
                  </a:schemeClr>
                </a:solidFill>
              </a:rPr>
              <a:t>Desert Pocket Mouse</a:t>
            </a:r>
          </a:p>
        </p:txBody>
      </p:sp>
      <p:sp>
        <p:nvSpPr>
          <p:cNvPr id="14" name="TextBox 13">
            <a:extLst>
              <a:ext uri="{FF2B5EF4-FFF2-40B4-BE49-F238E27FC236}">
                <a16:creationId xmlns:a16="http://schemas.microsoft.com/office/drawing/2014/main" id="{205DA536-D0B2-4626-98A5-217121E8B46D}"/>
              </a:ext>
            </a:extLst>
          </p:cNvPr>
          <p:cNvSpPr txBox="1"/>
          <p:nvPr/>
        </p:nvSpPr>
        <p:spPr>
          <a:xfrm>
            <a:off x="7385304" y="3438144"/>
            <a:ext cx="1548384" cy="400110"/>
          </a:xfrm>
          <a:prstGeom prst="rect">
            <a:avLst/>
          </a:prstGeom>
          <a:noFill/>
        </p:spPr>
        <p:txBody>
          <a:bodyPr wrap="square" rtlCol="0">
            <a:spAutoFit/>
          </a:bodyPr>
          <a:lstStyle/>
          <a:p>
            <a:r>
              <a:rPr lang="en-US" sz="1000" i="1" dirty="0">
                <a:solidFill>
                  <a:schemeClr val="accent2">
                    <a:lumMod val="50000"/>
                  </a:schemeClr>
                </a:solidFill>
              </a:rPr>
              <a:t>Neotoma </a:t>
            </a:r>
            <a:r>
              <a:rPr lang="en-US" sz="1000" i="1" dirty="0" err="1">
                <a:solidFill>
                  <a:schemeClr val="accent2">
                    <a:lumMod val="50000"/>
                  </a:schemeClr>
                </a:solidFill>
              </a:rPr>
              <a:t>albigula</a:t>
            </a:r>
            <a:endParaRPr lang="en-US" sz="1000" i="1" dirty="0">
              <a:solidFill>
                <a:schemeClr val="accent2">
                  <a:lumMod val="50000"/>
                </a:schemeClr>
              </a:solidFill>
            </a:endParaRPr>
          </a:p>
          <a:p>
            <a:r>
              <a:rPr lang="en-US" sz="1000" b="1" dirty="0">
                <a:solidFill>
                  <a:schemeClr val="accent2">
                    <a:lumMod val="50000"/>
                  </a:schemeClr>
                </a:solidFill>
              </a:rPr>
              <a:t>White-throated Woodrat</a:t>
            </a:r>
          </a:p>
        </p:txBody>
      </p:sp>
      <p:sp>
        <p:nvSpPr>
          <p:cNvPr id="15" name="TextBox 14">
            <a:extLst>
              <a:ext uri="{FF2B5EF4-FFF2-40B4-BE49-F238E27FC236}">
                <a16:creationId xmlns:a16="http://schemas.microsoft.com/office/drawing/2014/main" id="{8726FA6B-E767-438F-8B3C-19DF5AB2DA63}"/>
              </a:ext>
            </a:extLst>
          </p:cNvPr>
          <p:cNvSpPr txBox="1"/>
          <p:nvPr/>
        </p:nvSpPr>
        <p:spPr>
          <a:xfrm>
            <a:off x="5690616" y="4133088"/>
            <a:ext cx="1496568" cy="400110"/>
          </a:xfrm>
          <a:prstGeom prst="rect">
            <a:avLst/>
          </a:prstGeom>
          <a:noFill/>
        </p:spPr>
        <p:txBody>
          <a:bodyPr wrap="square" rtlCol="0">
            <a:spAutoFit/>
          </a:bodyPr>
          <a:lstStyle/>
          <a:p>
            <a:r>
              <a:rPr lang="en-US" sz="1000" i="1" dirty="0" err="1">
                <a:solidFill>
                  <a:schemeClr val="accent1">
                    <a:lumMod val="50000"/>
                  </a:schemeClr>
                </a:solidFill>
              </a:rPr>
              <a:t>Dipdomys</a:t>
            </a:r>
            <a:r>
              <a:rPr lang="en-US" sz="1000" i="1" dirty="0">
                <a:solidFill>
                  <a:schemeClr val="accent1">
                    <a:lumMod val="50000"/>
                  </a:schemeClr>
                </a:solidFill>
              </a:rPr>
              <a:t> </a:t>
            </a:r>
            <a:r>
              <a:rPr lang="en-US" sz="1000" i="1" dirty="0" err="1">
                <a:solidFill>
                  <a:schemeClr val="accent1">
                    <a:lumMod val="50000"/>
                  </a:schemeClr>
                </a:solidFill>
              </a:rPr>
              <a:t>ordii</a:t>
            </a:r>
            <a:endParaRPr lang="en-US" sz="1000" i="1" dirty="0">
              <a:solidFill>
                <a:schemeClr val="accent1">
                  <a:lumMod val="50000"/>
                </a:schemeClr>
              </a:solidFill>
            </a:endParaRPr>
          </a:p>
          <a:p>
            <a:r>
              <a:rPr lang="en-US" sz="1000" b="1" i="1" dirty="0">
                <a:solidFill>
                  <a:schemeClr val="accent1">
                    <a:lumMod val="50000"/>
                  </a:schemeClr>
                </a:solidFill>
              </a:rPr>
              <a:t>Ord’s </a:t>
            </a:r>
            <a:r>
              <a:rPr lang="en-US" sz="1000" b="1" dirty="0">
                <a:solidFill>
                  <a:schemeClr val="accent1">
                    <a:lumMod val="50000"/>
                  </a:schemeClr>
                </a:solidFill>
              </a:rPr>
              <a:t>Kangaroo Rat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a:t>Willow Creek Riparian Preserve</a:t>
            </a:r>
            <a:br>
              <a:rPr lang="en-US" b="1" dirty="0"/>
            </a:br>
            <a:r>
              <a:rPr lang="en-US" b="1" u="sng" dirty="0"/>
              <a:t> WILDLIFE Trends - BIRDS</a:t>
            </a:r>
            <a:endParaRPr lang="en-US" dirty="0"/>
          </a:p>
        </p:txBody>
      </p:sp>
      <p:pic>
        <p:nvPicPr>
          <p:cNvPr id="8" name="Picture 7" descr="Curved-billedThrasher+Baby3_May2013.jpg"/>
          <p:cNvPicPr>
            <a:picLocks noChangeAspect="1"/>
          </p:cNvPicPr>
          <p:nvPr/>
        </p:nvPicPr>
        <p:blipFill>
          <a:blip r:embed="rId3" cstate="email"/>
          <a:srcRect/>
          <a:stretch>
            <a:fillRect/>
          </a:stretch>
        </p:blipFill>
        <p:spPr>
          <a:xfrm>
            <a:off x="7362825" y="1143000"/>
            <a:ext cx="1676400" cy="884255"/>
          </a:xfrm>
          <a:prstGeom prst="rect">
            <a:avLst/>
          </a:prstGeom>
          <a:ln w="25400">
            <a:solidFill>
              <a:schemeClr val="bg2">
                <a:lumMod val="50000"/>
              </a:schemeClr>
            </a:solidFill>
          </a:ln>
        </p:spPr>
      </p:pic>
      <p:pic>
        <p:nvPicPr>
          <p:cNvPr id="12" name="Picture 11" descr="WilsonsWarber-Female8good-21May2018.jpg"/>
          <p:cNvPicPr>
            <a:picLocks noChangeAspect="1"/>
          </p:cNvPicPr>
          <p:nvPr/>
        </p:nvPicPr>
        <p:blipFill>
          <a:blip r:embed="rId4" cstate="print"/>
          <a:srcRect l="17900" t="20390" r="28398"/>
          <a:stretch>
            <a:fillRect/>
          </a:stretch>
        </p:blipFill>
        <p:spPr>
          <a:xfrm>
            <a:off x="3686175" y="3000375"/>
            <a:ext cx="1522265" cy="1981200"/>
          </a:xfrm>
          <a:prstGeom prst="rect">
            <a:avLst/>
          </a:prstGeom>
          <a:ln w="25400">
            <a:solidFill>
              <a:srgbClr val="669900"/>
            </a:solidFill>
          </a:ln>
        </p:spPr>
      </p:pic>
      <p:pic>
        <p:nvPicPr>
          <p:cNvPr id="14" name="Picture 13" descr="GilaWoodpeckers1_May2015.jpg"/>
          <p:cNvPicPr>
            <a:picLocks noChangeAspect="1"/>
          </p:cNvPicPr>
          <p:nvPr/>
        </p:nvPicPr>
        <p:blipFill>
          <a:blip r:embed="rId5" cstate="print"/>
          <a:srcRect l="11505" t="33090" r="5262" b="13578"/>
          <a:stretch>
            <a:fillRect/>
          </a:stretch>
        </p:blipFill>
        <p:spPr>
          <a:xfrm>
            <a:off x="5486400" y="3048000"/>
            <a:ext cx="3276600" cy="1679258"/>
          </a:xfrm>
          <a:prstGeom prst="rect">
            <a:avLst/>
          </a:prstGeom>
          <a:ln w="25400">
            <a:solidFill>
              <a:schemeClr val="accent2">
                <a:lumMod val="50000"/>
              </a:schemeClr>
            </a:solidFill>
          </a:ln>
        </p:spPr>
      </p:pic>
      <p:pic>
        <p:nvPicPr>
          <p:cNvPr id="16" name="Picture 15" descr="Red-naped Sapsucker3_YoungAdult_Jan2013.jpg"/>
          <p:cNvPicPr>
            <a:picLocks noChangeAspect="1"/>
          </p:cNvPicPr>
          <p:nvPr/>
        </p:nvPicPr>
        <p:blipFill>
          <a:blip r:embed="rId6" cstate="print">
            <a:lum bright="10000"/>
          </a:blip>
          <a:srcRect l="27586" t="9195" r="24138"/>
          <a:stretch>
            <a:fillRect/>
          </a:stretch>
        </p:blipFill>
        <p:spPr>
          <a:xfrm>
            <a:off x="228600" y="914400"/>
            <a:ext cx="1295400" cy="1827439"/>
          </a:xfrm>
          <a:prstGeom prst="rect">
            <a:avLst/>
          </a:prstGeom>
          <a:ln w="25400">
            <a:solidFill>
              <a:srgbClr val="C00000"/>
            </a:solidFill>
          </a:ln>
        </p:spPr>
      </p:pic>
      <p:pic>
        <p:nvPicPr>
          <p:cNvPr id="17" name="Picture 16" descr="ScrubJayJuv_Jun2014.jpg"/>
          <p:cNvPicPr>
            <a:picLocks noChangeAspect="1"/>
          </p:cNvPicPr>
          <p:nvPr/>
        </p:nvPicPr>
        <p:blipFill>
          <a:blip r:embed="rId7" cstate="print"/>
          <a:stretch>
            <a:fillRect/>
          </a:stretch>
        </p:blipFill>
        <p:spPr>
          <a:xfrm>
            <a:off x="4572000" y="1567624"/>
            <a:ext cx="2669297" cy="1327976"/>
          </a:xfrm>
          <a:prstGeom prst="rect">
            <a:avLst/>
          </a:prstGeom>
          <a:ln w="25400">
            <a:solidFill>
              <a:schemeClr val="tx2">
                <a:lumMod val="60000"/>
                <a:lumOff val="40000"/>
              </a:schemeClr>
            </a:solidFill>
          </a:ln>
        </p:spPr>
      </p:pic>
      <p:pic>
        <p:nvPicPr>
          <p:cNvPr id="18" name="Picture 17" descr="Red-tailedHawk_wQualBrkfst14_031917.jpg"/>
          <p:cNvPicPr>
            <a:picLocks noChangeAspect="1"/>
          </p:cNvPicPr>
          <p:nvPr/>
        </p:nvPicPr>
        <p:blipFill>
          <a:blip r:embed="rId8" cstate="print"/>
          <a:srcRect l="13799" t="12214" r="10305" b="11448"/>
          <a:stretch>
            <a:fillRect/>
          </a:stretch>
        </p:blipFill>
        <p:spPr>
          <a:xfrm>
            <a:off x="609600" y="4648200"/>
            <a:ext cx="2715768" cy="2057400"/>
          </a:xfrm>
          <a:prstGeom prst="rect">
            <a:avLst/>
          </a:prstGeom>
          <a:ln w="25400">
            <a:solidFill>
              <a:srgbClr val="CC9900"/>
            </a:solidFill>
          </a:ln>
        </p:spPr>
      </p:pic>
      <p:pic>
        <p:nvPicPr>
          <p:cNvPr id="19" name="Picture 18" descr="RufousHummer_Male_071318.jpg"/>
          <p:cNvPicPr>
            <a:picLocks noChangeAspect="1"/>
          </p:cNvPicPr>
          <p:nvPr/>
        </p:nvPicPr>
        <p:blipFill>
          <a:blip r:embed="rId9" cstate="print"/>
          <a:srcRect l="25882" t="20661" r="26050" b="12190"/>
          <a:stretch>
            <a:fillRect/>
          </a:stretch>
        </p:blipFill>
        <p:spPr>
          <a:xfrm>
            <a:off x="1743075" y="2762250"/>
            <a:ext cx="1676400" cy="1676400"/>
          </a:xfrm>
          <a:prstGeom prst="rect">
            <a:avLst/>
          </a:prstGeom>
          <a:ln w="25400">
            <a:solidFill>
              <a:schemeClr val="accent2">
                <a:lumMod val="75000"/>
              </a:schemeClr>
            </a:solidFill>
          </a:ln>
        </p:spPr>
      </p:pic>
      <p:pic>
        <p:nvPicPr>
          <p:cNvPr id="22" name="Picture 21" descr="CactusWren+HoFi_123014.jpg"/>
          <p:cNvPicPr>
            <a:picLocks noChangeAspect="1"/>
          </p:cNvPicPr>
          <p:nvPr/>
        </p:nvPicPr>
        <p:blipFill>
          <a:blip r:embed="rId10" cstate="print"/>
          <a:srcRect b="36207"/>
          <a:stretch>
            <a:fillRect/>
          </a:stretch>
        </p:blipFill>
        <p:spPr>
          <a:xfrm>
            <a:off x="6019800" y="4876800"/>
            <a:ext cx="2209800" cy="1762125"/>
          </a:xfrm>
          <a:prstGeom prst="rect">
            <a:avLst/>
          </a:prstGeom>
          <a:ln w="25400">
            <a:solidFill>
              <a:schemeClr val="tx2">
                <a:lumMod val="60000"/>
                <a:lumOff val="40000"/>
              </a:schemeClr>
            </a:solidFill>
          </a:ln>
        </p:spPr>
      </p:pic>
      <p:pic>
        <p:nvPicPr>
          <p:cNvPr id="15" name="Picture 14" descr="Rose-breasted Grosbeak4-23May2018.jpg"/>
          <p:cNvPicPr>
            <a:picLocks noChangeAspect="1"/>
          </p:cNvPicPr>
          <p:nvPr/>
        </p:nvPicPr>
        <p:blipFill>
          <a:blip r:embed="rId11" cstate="print"/>
          <a:srcRect l="8140" t="4762" r="15887" b="7143"/>
          <a:stretch>
            <a:fillRect/>
          </a:stretch>
        </p:blipFill>
        <p:spPr>
          <a:xfrm>
            <a:off x="228600" y="2857500"/>
            <a:ext cx="1268627" cy="1676400"/>
          </a:xfrm>
          <a:prstGeom prst="rect">
            <a:avLst/>
          </a:prstGeom>
          <a:ln w="25400">
            <a:solidFill>
              <a:srgbClr val="CC66FF"/>
            </a:solidFill>
          </a:ln>
        </p:spPr>
      </p:pic>
      <p:pic>
        <p:nvPicPr>
          <p:cNvPr id="21" name="Picture 20" descr="TurkeyVulture_Goodshot.jpg"/>
          <p:cNvPicPr>
            <a:picLocks noChangeAspect="1"/>
          </p:cNvPicPr>
          <p:nvPr/>
        </p:nvPicPr>
        <p:blipFill>
          <a:blip r:embed="rId12" cstate="print"/>
          <a:srcRect l="11562" t="22500" r="20001" b="35000"/>
          <a:stretch>
            <a:fillRect/>
          </a:stretch>
        </p:blipFill>
        <p:spPr>
          <a:xfrm>
            <a:off x="1657350" y="1295400"/>
            <a:ext cx="2781300" cy="1295400"/>
          </a:xfrm>
          <a:prstGeom prst="rect">
            <a:avLst/>
          </a:prstGeom>
          <a:ln w="25400">
            <a:solidFill>
              <a:schemeClr val="bg2">
                <a:lumMod val="25000"/>
              </a:schemeClr>
            </a:solidFill>
          </a:ln>
        </p:spPr>
      </p:pic>
      <p:pic>
        <p:nvPicPr>
          <p:cNvPr id="24" name="Picture 23" descr="Yellow-breastedChat_Drinking14_May2013.jpg"/>
          <p:cNvPicPr>
            <a:picLocks noChangeAspect="1"/>
          </p:cNvPicPr>
          <p:nvPr/>
        </p:nvPicPr>
        <p:blipFill>
          <a:blip r:embed="rId13" cstate="print"/>
          <a:srcRect l="29629" t="42766" r="30556" b="9491"/>
          <a:stretch>
            <a:fillRect/>
          </a:stretch>
        </p:blipFill>
        <p:spPr>
          <a:xfrm>
            <a:off x="3609975" y="5124449"/>
            <a:ext cx="2115127" cy="1623237"/>
          </a:xfrm>
          <a:prstGeom prst="rect">
            <a:avLst/>
          </a:prstGeom>
          <a:ln w="25400">
            <a:solidFill>
              <a:srgbClr val="FFFF00"/>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b="1" u="sng" dirty="0"/>
              <a:t> WILDLIFE Trends - BIRDS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9917121"/>
              </p:ext>
            </p:extLst>
          </p:nvPr>
        </p:nvGraphicFramePr>
        <p:xfrm>
          <a:off x="-228600" y="762000"/>
          <a:ext cx="9144000" cy="586740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Belted-kingfisher 1.jpg"/>
          <p:cNvPicPr>
            <a:picLocks noChangeAspect="1"/>
          </p:cNvPicPr>
          <p:nvPr/>
        </p:nvPicPr>
        <p:blipFill>
          <a:blip r:embed="rId3" cstate="email"/>
          <a:srcRect/>
          <a:stretch>
            <a:fillRect/>
          </a:stretch>
        </p:blipFill>
        <p:spPr>
          <a:xfrm>
            <a:off x="53786" y="5638800"/>
            <a:ext cx="1276405" cy="1165413"/>
          </a:xfrm>
          <a:prstGeom prst="rect">
            <a:avLst/>
          </a:prstGeom>
          <a:ln w="25400">
            <a:solidFill>
              <a:srgbClr val="008000"/>
            </a:solidFill>
          </a:ln>
        </p:spPr>
      </p:pic>
      <p:pic>
        <p:nvPicPr>
          <p:cNvPr id="9" name="Picture 8" descr="Gray Catbird 4.jpg"/>
          <p:cNvPicPr>
            <a:picLocks noChangeAspect="1"/>
          </p:cNvPicPr>
          <p:nvPr/>
        </p:nvPicPr>
        <p:blipFill>
          <a:blip r:embed="rId4" cstate="email"/>
          <a:srcRect/>
          <a:stretch>
            <a:fillRect/>
          </a:stretch>
        </p:blipFill>
        <p:spPr>
          <a:xfrm>
            <a:off x="7525676" y="5715000"/>
            <a:ext cx="1546884" cy="1062040"/>
          </a:xfrm>
          <a:prstGeom prst="rect">
            <a:avLst/>
          </a:prstGeom>
          <a:ln w="25400">
            <a:solidFill>
              <a:schemeClr val="accent1">
                <a:lumMod val="75000"/>
              </a:schemeClr>
            </a:solidFill>
          </a:ln>
        </p:spPr>
      </p:pic>
      <p:sp>
        <p:nvSpPr>
          <p:cNvPr id="13" name="TextBox 12"/>
          <p:cNvSpPr txBox="1"/>
          <p:nvPr/>
        </p:nvSpPr>
        <p:spPr>
          <a:xfrm>
            <a:off x="1201271" y="1295400"/>
            <a:ext cx="533400" cy="369332"/>
          </a:xfrm>
          <a:prstGeom prst="rect">
            <a:avLst/>
          </a:prstGeom>
          <a:noFill/>
        </p:spPr>
        <p:txBody>
          <a:bodyPr wrap="square" rtlCol="0">
            <a:spAutoFit/>
          </a:bodyPr>
          <a:lstStyle/>
          <a:p>
            <a:r>
              <a:rPr lang="en-US" b="1" dirty="0"/>
              <a:t>120</a:t>
            </a:r>
          </a:p>
        </p:txBody>
      </p:sp>
      <p:sp>
        <p:nvSpPr>
          <p:cNvPr id="14" name="TextBox 13"/>
          <p:cNvSpPr txBox="1"/>
          <p:nvPr/>
        </p:nvSpPr>
        <p:spPr>
          <a:xfrm>
            <a:off x="1748116" y="4854387"/>
            <a:ext cx="533400" cy="369332"/>
          </a:xfrm>
          <a:prstGeom prst="rect">
            <a:avLst/>
          </a:prstGeom>
          <a:noFill/>
        </p:spPr>
        <p:txBody>
          <a:bodyPr wrap="square" rtlCol="0">
            <a:spAutoFit/>
          </a:bodyPr>
          <a:lstStyle/>
          <a:p>
            <a:r>
              <a:rPr lang="en-US" b="1" dirty="0">
                <a:solidFill>
                  <a:schemeClr val="bg1"/>
                </a:solidFill>
              </a:rPr>
              <a:t>19</a:t>
            </a:r>
          </a:p>
        </p:txBody>
      </p:sp>
      <p:sp>
        <p:nvSpPr>
          <p:cNvPr id="15" name="TextBox 14"/>
          <p:cNvSpPr txBox="1"/>
          <p:nvPr/>
        </p:nvSpPr>
        <p:spPr>
          <a:xfrm>
            <a:off x="2133600" y="2057400"/>
            <a:ext cx="533400" cy="369332"/>
          </a:xfrm>
          <a:prstGeom prst="rect">
            <a:avLst/>
          </a:prstGeom>
          <a:noFill/>
        </p:spPr>
        <p:txBody>
          <a:bodyPr wrap="square" rtlCol="0">
            <a:spAutoFit/>
          </a:bodyPr>
          <a:lstStyle/>
          <a:p>
            <a:r>
              <a:rPr lang="en-US" b="1" dirty="0">
                <a:solidFill>
                  <a:schemeClr val="bg1"/>
                </a:solidFill>
              </a:rPr>
              <a:t>101</a:t>
            </a:r>
          </a:p>
        </p:txBody>
      </p:sp>
      <p:sp>
        <p:nvSpPr>
          <p:cNvPr id="16" name="TextBox 15"/>
          <p:cNvSpPr txBox="1"/>
          <p:nvPr/>
        </p:nvSpPr>
        <p:spPr>
          <a:xfrm>
            <a:off x="2644587" y="5011271"/>
            <a:ext cx="533400" cy="369332"/>
          </a:xfrm>
          <a:prstGeom prst="rect">
            <a:avLst/>
          </a:prstGeom>
          <a:noFill/>
        </p:spPr>
        <p:txBody>
          <a:bodyPr wrap="square" rtlCol="0">
            <a:spAutoFit/>
          </a:bodyPr>
          <a:lstStyle/>
          <a:p>
            <a:r>
              <a:rPr lang="en-US" b="1" dirty="0">
                <a:solidFill>
                  <a:schemeClr val="bg1"/>
                </a:solidFill>
              </a:rPr>
              <a:t>17</a:t>
            </a:r>
          </a:p>
        </p:txBody>
      </p:sp>
      <p:sp>
        <p:nvSpPr>
          <p:cNvPr id="17" name="TextBox 16"/>
          <p:cNvSpPr txBox="1"/>
          <p:nvPr/>
        </p:nvSpPr>
        <p:spPr>
          <a:xfrm>
            <a:off x="3137645" y="5280213"/>
            <a:ext cx="533400" cy="369332"/>
          </a:xfrm>
          <a:prstGeom prst="rect">
            <a:avLst/>
          </a:prstGeom>
          <a:noFill/>
        </p:spPr>
        <p:txBody>
          <a:bodyPr wrap="square" rtlCol="0">
            <a:spAutoFit/>
          </a:bodyPr>
          <a:lstStyle/>
          <a:p>
            <a:r>
              <a:rPr lang="en-US" b="1" dirty="0">
                <a:solidFill>
                  <a:schemeClr val="bg1"/>
                </a:solidFill>
              </a:rPr>
              <a:t>9</a:t>
            </a:r>
          </a:p>
        </p:txBody>
      </p:sp>
      <p:sp>
        <p:nvSpPr>
          <p:cNvPr id="18" name="TextBox 17"/>
          <p:cNvSpPr txBox="1"/>
          <p:nvPr/>
        </p:nvSpPr>
        <p:spPr>
          <a:xfrm>
            <a:off x="3621742" y="5369858"/>
            <a:ext cx="381000" cy="369332"/>
          </a:xfrm>
          <a:prstGeom prst="rect">
            <a:avLst/>
          </a:prstGeom>
          <a:noFill/>
        </p:spPr>
        <p:txBody>
          <a:bodyPr wrap="square" rtlCol="0">
            <a:spAutoFit/>
          </a:bodyPr>
          <a:lstStyle/>
          <a:p>
            <a:r>
              <a:rPr lang="en-US" b="1" dirty="0"/>
              <a:t>8</a:t>
            </a:r>
          </a:p>
        </p:txBody>
      </p:sp>
      <p:sp>
        <p:nvSpPr>
          <p:cNvPr id="20" name="TextBox 19"/>
          <p:cNvSpPr txBox="1"/>
          <p:nvPr/>
        </p:nvSpPr>
        <p:spPr>
          <a:xfrm>
            <a:off x="4119284" y="5463987"/>
            <a:ext cx="381000" cy="369332"/>
          </a:xfrm>
          <a:prstGeom prst="rect">
            <a:avLst/>
          </a:prstGeom>
          <a:noFill/>
        </p:spPr>
        <p:txBody>
          <a:bodyPr wrap="square" rtlCol="0">
            <a:spAutoFit/>
          </a:bodyPr>
          <a:lstStyle/>
          <a:p>
            <a:r>
              <a:rPr lang="en-US" b="1" dirty="0"/>
              <a:t>2</a:t>
            </a:r>
          </a:p>
        </p:txBody>
      </p:sp>
      <p:sp>
        <p:nvSpPr>
          <p:cNvPr id="21" name="TextBox 20"/>
          <p:cNvSpPr txBox="1"/>
          <p:nvPr/>
        </p:nvSpPr>
        <p:spPr>
          <a:xfrm>
            <a:off x="4607858" y="5504329"/>
            <a:ext cx="381000" cy="369332"/>
          </a:xfrm>
          <a:prstGeom prst="rect">
            <a:avLst/>
          </a:prstGeom>
          <a:noFill/>
        </p:spPr>
        <p:txBody>
          <a:bodyPr wrap="square" rtlCol="0">
            <a:spAutoFit/>
          </a:bodyPr>
          <a:lstStyle/>
          <a:p>
            <a:r>
              <a:rPr lang="en-US" b="1" dirty="0">
                <a:solidFill>
                  <a:schemeClr val="bg1"/>
                </a:solidFill>
              </a:rPr>
              <a:t>3</a:t>
            </a:r>
          </a:p>
        </p:txBody>
      </p:sp>
      <p:pic>
        <p:nvPicPr>
          <p:cNvPr id="24" name="Picture 23" descr="Northern Cardinal_Male2-26Jan2019.jpg"/>
          <p:cNvPicPr>
            <a:picLocks noChangeAspect="1"/>
          </p:cNvPicPr>
          <p:nvPr/>
        </p:nvPicPr>
        <p:blipFill>
          <a:blip r:embed="rId5" cstate="print"/>
          <a:srcRect l="32292" t="34336" r="40625" b="20238"/>
          <a:stretch>
            <a:fillRect/>
          </a:stretch>
        </p:blipFill>
        <p:spPr>
          <a:xfrm>
            <a:off x="42864" y="42864"/>
            <a:ext cx="871536" cy="972098"/>
          </a:xfrm>
          <a:prstGeom prst="rect">
            <a:avLst/>
          </a:prstGeom>
          <a:ln w="25400">
            <a:solidFill>
              <a:srgbClr val="FF0000"/>
            </a:solidFill>
          </a:ln>
        </p:spPr>
      </p:pic>
      <p:pic>
        <p:nvPicPr>
          <p:cNvPr id="25" name="Picture 24" descr="BarnOwl9_July2013.jpg"/>
          <p:cNvPicPr>
            <a:picLocks noChangeAspect="1"/>
          </p:cNvPicPr>
          <p:nvPr/>
        </p:nvPicPr>
        <p:blipFill>
          <a:blip r:embed="rId6" cstate="print"/>
          <a:srcRect l="22312" t="15556" r="25569" b="11111"/>
          <a:stretch>
            <a:fillRect/>
          </a:stretch>
        </p:blipFill>
        <p:spPr>
          <a:xfrm>
            <a:off x="8001000" y="57152"/>
            <a:ext cx="1085848" cy="2239562"/>
          </a:xfrm>
          <a:prstGeom prst="rect">
            <a:avLst/>
          </a:prstGeom>
          <a:ln w="25400">
            <a:solidFill>
              <a:srgbClr val="FFC000"/>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3600" b="1" u="sng" dirty="0"/>
              <a:t> WILDLIFE Trends - BIRDS</a:t>
            </a:r>
            <a:endParaRPr lang="en-US" sz="3600" dirty="0"/>
          </a:p>
        </p:txBody>
      </p:sp>
      <p:graphicFrame>
        <p:nvGraphicFramePr>
          <p:cNvPr id="4" name="Content Placeholder 3"/>
          <p:cNvGraphicFramePr>
            <a:graphicFrameLocks noGrp="1"/>
          </p:cNvGraphicFramePr>
          <p:nvPr>
            <p:ph idx="1"/>
          </p:nvPr>
        </p:nvGraphicFramePr>
        <p:xfrm>
          <a:off x="-228600" y="609600"/>
          <a:ext cx="9372600" cy="601980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TurkeyVulture_Flying2_Apr2013.jpg"/>
          <p:cNvPicPr>
            <a:picLocks noChangeAspect="1"/>
          </p:cNvPicPr>
          <p:nvPr/>
        </p:nvPicPr>
        <p:blipFill>
          <a:blip r:embed="rId3" cstate="email"/>
          <a:srcRect/>
          <a:stretch>
            <a:fillRect/>
          </a:stretch>
        </p:blipFill>
        <p:spPr>
          <a:xfrm>
            <a:off x="7914429" y="2119030"/>
            <a:ext cx="1129555" cy="2662522"/>
          </a:xfrm>
          <a:prstGeom prst="rect">
            <a:avLst/>
          </a:prstGeom>
          <a:ln w="25400">
            <a:solidFill>
              <a:srgbClr val="CC9900"/>
            </a:solidFill>
          </a:ln>
        </p:spPr>
      </p:pic>
      <p:pic>
        <p:nvPicPr>
          <p:cNvPr id="11" name="Picture 10" descr="WesternTanager1_May2013.jpg"/>
          <p:cNvPicPr>
            <a:picLocks noChangeAspect="1"/>
          </p:cNvPicPr>
          <p:nvPr/>
        </p:nvPicPr>
        <p:blipFill>
          <a:blip r:embed="rId4" cstate="email"/>
          <a:srcRect/>
          <a:stretch>
            <a:fillRect/>
          </a:stretch>
        </p:blipFill>
        <p:spPr>
          <a:xfrm>
            <a:off x="53787" y="5851713"/>
            <a:ext cx="914400" cy="952500"/>
          </a:xfrm>
          <a:prstGeom prst="rect">
            <a:avLst/>
          </a:prstGeom>
          <a:ln w="25400">
            <a:solidFill>
              <a:srgbClr val="FFC000"/>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7-ColorAerial.jpg"/>
          <p:cNvPicPr>
            <a:picLocks noChangeAspect="1"/>
          </p:cNvPicPr>
          <p:nvPr/>
        </p:nvPicPr>
        <p:blipFill>
          <a:blip r:embed="rId2" cstate="print"/>
          <a:stretch>
            <a:fillRect/>
          </a:stretch>
        </p:blipFill>
        <p:spPr>
          <a:xfrm>
            <a:off x="249863" y="762000"/>
            <a:ext cx="8647815" cy="4648200"/>
          </a:xfrm>
          <a:prstGeom prst="rect">
            <a:avLst/>
          </a:prstGeom>
        </p:spPr>
      </p:pic>
      <p:sp>
        <p:nvSpPr>
          <p:cNvPr id="14" name="Rectangle 13"/>
          <p:cNvSpPr/>
          <p:nvPr/>
        </p:nvSpPr>
        <p:spPr>
          <a:xfrm>
            <a:off x="4953000" y="2514600"/>
            <a:ext cx="3962400" cy="28956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971800" y="2514600"/>
            <a:ext cx="1981200" cy="1981200"/>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04800" y="838200"/>
            <a:ext cx="990600" cy="523220"/>
          </a:xfrm>
          <a:prstGeom prst="rect">
            <a:avLst/>
          </a:prstGeom>
          <a:noFill/>
        </p:spPr>
        <p:txBody>
          <a:bodyPr wrap="square" rtlCol="0">
            <a:spAutoFit/>
          </a:bodyPr>
          <a:lstStyle/>
          <a:p>
            <a:r>
              <a:rPr lang="en-US" sz="2800" b="1" dirty="0">
                <a:solidFill>
                  <a:schemeClr val="accent2">
                    <a:lumMod val="75000"/>
                  </a:schemeClr>
                </a:solidFill>
              </a:rPr>
              <a:t>2017</a:t>
            </a:r>
          </a:p>
        </p:txBody>
      </p:sp>
      <p:cxnSp>
        <p:nvCxnSpPr>
          <p:cNvPr id="23" name="Straight Arrow Connector 22"/>
          <p:cNvCxnSpPr/>
          <p:nvPr/>
        </p:nvCxnSpPr>
        <p:spPr>
          <a:xfrm flipH="1">
            <a:off x="7772400" y="2209800"/>
            <a:ext cx="228600" cy="685800"/>
          </a:xfrm>
          <a:prstGeom prst="straightConnector1">
            <a:avLst/>
          </a:prstGeom>
          <a:ln w="508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228600" y="762001"/>
            <a:ext cx="8229600" cy="2759710"/>
          </a:xfrm>
          <a:custGeom>
            <a:avLst/>
            <a:gdLst>
              <a:gd name="connsiteX0" fmla="*/ 3912870 w 3912870"/>
              <a:gd name="connsiteY0" fmla="*/ 0 h 1533525"/>
              <a:gd name="connsiteX1" fmla="*/ 3501390 w 3912870"/>
              <a:gd name="connsiteY1" fmla="*/ 769620 h 1533525"/>
              <a:gd name="connsiteX2" fmla="*/ 3364230 w 3912870"/>
              <a:gd name="connsiteY2" fmla="*/ 948690 h 1533525"/>
              <a:gd name="connsiteX3" fmla="*/ 3177540 w 3912870"/>
              <a:gd name="connsiteY3" fmla="*/ 1074420 h 1533525"/>
              <a:gd name="connsiteX4" fmla="*/ 2983230 w 3912870"/>
              <a:gd name="connsiteY4" fmla="*/ 1287780 h 1533525"/>
              <a:gd name="connsiteX5" fmla="*/ 2899410 w 3912870"/>
              <a:gd name="connsiteY5" fmla="*/ 1379220 h 1533525"/>
              <a:gd name="connsiteX6" fmla="*/ 2647950 w 3912870"/>
              <a:gd name="connsiteY6" fmla="*/ 1398270 h 1533525"/>
              <a:gd name="connsiteX7" fmla="*/ 2366010 w 3912870"/>
              <a:gd name="connsiteY7" fmla="*/ 1405890 h 1533525"/>
              <a:gd name="connsiteX8" fmla="*/ 2091690 w 3912870"/>
              <a:gd name="connsiteY8" fmla="*/ 1485900 h 1533525"/>
              <a:gd name="connsiteX9" fmla="*/ 1764030 w 3912870"/>
              <a:gd name="connsiteY9" fmla="*/ 1531620 h 1533525"/>
              <a:gd name="connsiteX10" fmla="*/ 1421130 w 3912870"/>
              <a:gd name="connsiteY10" fmla="*/ 1497330 h 1533525"/>
              <a:gd name="connsiteX11" fmla="*/ 1154430 w 3912870"/>
              <a:gd name="connsiteY11" fmla="*/ 1424940 h 1533525"/>
              <a:gd name="connsiteX12" fmla="*/ 887730 w 3912870"/>
              <a:gd name="connsiteY12" fmla="*/ 1379220 h 1533525"/>
              <a:gd name="connsiteX13" fmla="*/ 617220 w 3912870"/>
              <a:gd name="connsiteY13" fmla="*/ 1291590 h 1533525"/>
              <a:gd name="connsiteX14" fmla="*/ 278130 w 3912870"/>
              <a:gd name="connsiteY14" fmla="*/ 1158240 h 1533525"/>
              <a:gd name="connsiteX15" fmla="*/ 0 w 3912870"/>
              <a:gd name="connsiteY15" fmla="*/ 105156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0 w 6480810"/>
              <a:gd name="connsiteY15"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0 w 6480810"/>
              <a:gd name="connsiteY16"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915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0 w 6480810"/>
              <a:gd name="connsiteY17"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0 w 6480810"/>
              <a:gd name="connsiteY18"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0 w 6480810"/>
              <a:gd name="connsiteY19"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0 w 6480810"/>
              <a:gd name="connsiteY19"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120140 h 1533525"/>
              <a:gd name="connsiteX0" fmla="*/ 6480810 w 6480810"/>
              <a:gd name="connsiteY0" fmla="*/ 0 h 1533525"/>
              <a:gd name="connsiteX1" fmla="*/ 6069330 w 6480810"/>
              <a:gd name="connsiteY1" fmla="*/ 769620 h 1533525"/>
              <a:gd name="connsiteX2" fmla="*/ 5932170 w 6480810"/>
              <a:gd name="connsiteY2" fmla="*/ 948690 h 1533525"/>
              <a:gd name="connsiteX3" fmla="*/ 5745480 w 6480810"/>
              <a:gd name="connsiteY3" fmla="*/ 1074420 h 1533525"/>
              <a:gd name="connsiteX4" fmla="*/ 5551170 w 6480810"/>
              <a:gd name="connsiteY4" fmla="*/ 1287780 h 1533525"/>
              <a:gd name="connsiteX5" fmla="*/ 5467350 w 6480810"/>
              <a:gd name="connsiteY5" fmla="*/ 1379220 h 1533525"/>
              <a:gd name="connsiteX6" fmla="*/ 5215890 w 6480810"/>
              <a:gd name="connsiteY6" fmla="*/ 1398270 h 1533525"/>
              <a:gd name="connsiteX7" fmla="*/ 4933950 w 6480810"/>
              <a:gd name="connsiteY7" fmla="*/ 1405890 h 1533525"/>
              <a:gd name="connsiteX8" fmla="*/ 4659630 w 6480810"/>
              <a:gd name="connsiteY8" fmla="*/ 1485900 h 1533525"/>
              <a:gd name="connsiteX9" fmla="*/ 4331970 w 6480810"/>
              <a:gd name="connsiteY9" fmla="*/ 1531620 h 1533525"/>
              <a:gd name="connsiteX10" fmla="*/ 3989070 w 6480810"/>
              <a:gd name="connsiteY10" fmla="*/ 1497330 h 1533525"/>
              <a:gd name="connsiteX11" fmla="*/ 3722370 w 6480810"/>
              <a:gd name="connsiteY11" fmla="*/ 1424940 h 1533525"/>
              <a:gd name="connsiteX12" fmla="*/ 3455670 w 6480810"/>
              <a:gd name="connsiteY12" fmla="*/ 1379220 h 1533525"/>
              <a:gd name="connsiteX13" fmla="*/ 3185160 w 6480810"/>
              <a:gd name="connsiteY13" fmla="*/ 1291590 h 1533525"/>
              <a:gd name="connsiteX14" fmla="*/ 2846070 w 6480810"/>
              <a:gd name="connsiteY14" fmla="*/ 1158240 h 1533525"/>
              <a:gd name="connsiteX15" fmla="*/ 2057400 w 6480810"/>
              <a:gd name="connsiteY15" fmla="*/ 891540 h 1533525"/>
              <a:gd name="connsiteX16" fmla="*/ 1828800 w 6480810"/>
              <a:gd name="connsiteY16" fmla="*/ 815340 h 1533525"/>
              <a:gd name="connsiteX17" fmla="*/ 1600200 w 6480810"/>
              <a:gd name="connsiteY17" fmla="*/ 891540 h 1533525"/>
              <a:gd name="connsiteX18" fmla="*/ 1447800 w 6480810"/>
              <a:gd name="connsiteY18" fmla="*/ 1043940 h 1533525"/>
              <a:gd name="connsiteX19" fmla="*/ 609600 w 6480810"/>
              <a:gd name="connsiteY19" fmla="*/ 1120140 h 1533525"/>
              <a:gd name="connsiteX20" fmla="*/ 0 w 6480810"/>
              <a:gd name="connsiteY20" fmla="*/ 1043940 h 1533525"/>
              <a:gd name="connsiteX0" fmla="*/ 7010400 w 7010400"/>
              <a:gd name="connsiteY0" fmla="*/ 0 h 1838325"/>
              <a:gd name="connsiteX1" fmla="*/ 6069330 w 7010400"/>
              <a:gd name="connsiteY1" fmla="*/ 1074420 h 1838325"/>
              <a:gd name="connsiteX2" fmla="*/ 5932170 w 7010400"/>
              <a:gd name="connsiteY2" fmla="*/ 1253490 h 1838325"/>
              <a:gd name="connsiteX3" fmla="*/ 5745480 w 7010400"/>
              <a:gd name="connsiteY3" fmla="*/ 1379220 h 1838325"/>
              <a:gd name="connsiteX4" fmla="*/ 5551170 w 7010400"/>
              <a:gd name="connsiteY4" fmla="*/ 1592580 h 1838325"/>
              <a:gd name="connsiteX5" fmla="*/ 5467350 w 7010400"/>
              <a:gd name="connsiteY5" fmla="*/ 1684020 h 1838325"/>
              <a:gd name="connsiteX6" fmla="*/ 5215890 w 7010400"/>
              <a:gd name="connsiteY6" fmla="*/ 1703070 h 1838325"/>
              <a:gd name="connsiteX7" fmla="*/ 4933950 w 7010400"/>
              <a:gd name="connsiteY7" fmla="*/ 1710690 h 1838325"/>
              <a:gd name="connsiteX8" fmla="*/ 4659630 w 7010400"/>
              <a:gd name="connsiteY8" fmla="*/ 1790700 h 1838325"/>
              <a:gd name="connsiteX9" fmla="*/ 4331970 w 7010400"/>
              <a:gd name="connsiteY9" fmla="*/ 1836420 h 1838325"/>
              <a:gd name="connsiteX10" fmla="*/ 3989070 w 7010400"/>
              <a:gd name="connsiteY10" fmla="*/ 1802130 h 1838325"/>
              <a:gd name="connsiteX11" fmla="*/ 3722370 w 7010400"/>
              <a:gd name="connsiteY11" fmla="*/ 1729740 h 1838325"/>
              <a:gd name="connsiteX12" fmla="*/ 3455670 w 7010400"/>
              <a:gd name="connsiteY12" fmla="*/ 1684020 h 1838325"/>
              <a:gd name="connsiteX13" fmla="*/ 3185160 w 7010400"/>
              <a:gd name="connsiteY13" fmla="*/ 1596390 h 1838325"/>
              <a:gd name="connsiteX14" fmla="*/ 2846070 w 7010400"/>
              <a:gd name="connsiteY14" fmla="*/ 1463040 h 1838325"/>
              <a:gd name="connsiteX15" fmla="*/ 2057400 w 7010400"/>
              <a:gd name="connsiteY15" fmla="*/ 1196340 h 1838325"/>
              <a:gd name="connsiteX16" fmla="*/ 1828800 w 7010400"/>
              <a:gd name="connsiteY16" fmla="*/ 1120140 h 1838325"/>
              <a:gd name="connsiteX17" fmla="*/ 1600200 w 7010400"/>
              <a:gd name="connsiteY17" fmla="*/ 1196340 h 1838325"/>
              <a:gd name="connsiteX18" fmla="*/ 1447800 w 7010400"/>
              <a:gd name="connsiteY18" fmla="*/ 1348740 h 1838325"/>
              <a:gd name="connsiteX19" fmla="*/ 609600 w 7010400"/>
              <a:gd name="connsiteY19" fmla="*/ 1424940 h 1838325"/>
              <a:gd name="connsiteX20" fmla="*/ 0 w 7010400"/>
              <a:gd name="connsiteY20" fmla="*/ 1348740 h 1838325"/>
              <a:gd name="connsiteX0" fmla="*/ 7391400 w 7391400"/>
              <a:gd name="connsiteY0" fmla="*/ 0 h 2752725"/>
              <a:gd name="connsiteX1" fmla="*/ 6069330 w 7391400"/>
              <a:gd name="connsiteY1" fmla="*/ 1988820 h 2752725"/>
              <a:gd name="connsiteX2" fmla="*/ 5932170 w 7391400"/>
              <a:gd name="connsiteY2" fmla="*/ 2167890 h 2752725"/>
              <a:gd name="connsiteX3" fmla="*/ 5745480 w 7391400"/>
              <a:gd name="connsiteY3" fmla="*/ 2293620 h 2752725"/>
              <a:gd name="connsiteX4" fmla="*/ 5551170 w 7391400"/>
              <a:gd name="connsiteY4" fmla="*/ 2506980 h 2752725"/>
              <a:gd name="connsiteX5" fmla="*/ 5467350 w 7391400"/>
              <a:gd name="connsiteY5" fmla="*/ 2598420 h 2752725"/>
              <a:gd name="connsiteX6" fmla="*/ 5215890 w 7391400"/>
              <a:gd name="connsiteY6" fmla="*/ 2617470 h 2752725"/>
              <a:gd name="connsiteX7" fmla="*/ 4933950 w 7391400"/>
              <a:gd name="connsiteY7" fmla="*/ 262509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52725"/>
              <a:gd name="connsiteX1" fmla="*/ 7010400 w 7391400"/>
              <a:gd name="connsiteY1" fmla="*/ 914400 h 2752725"/>
              <a:gd name="connsiteX2" fmla="*/ 6069330 w 7391400"/>
              <a:gd name="connsiteY2" fmla="*/ 1988820 h 2752725"/>
              <a:gd name="connsiteX3" fmla="*/ 5932170 w 7391400"/>
              <a:gd name="connsiteY3" fmla="*/ 2167890 h 2752725"/>
              <a:gd name="connsiteX4" fmla="*/ 5745480 w 7391400"/>
              <a:gd name="connsiteY4" fmla="*/ 2293620 h 2752725"/>
              <a:gd name="connsiteX5" fmla="*/ 5551170 w 7391400"/>
              <a:gd name="connsiteY5" fmla="*/ 2506980 h 2752725"/>
              <a:gd name="connsiteX6" fmla="*/ 5467350 w 7391400"/>
              <a:gd name="connsiteY6" fmla="*/ 2598420 h 2752725"/>
              <a:gd name="connsiteX7" fmla="*/ 5215890 w 7391400"/>
              <a:gd name="connsiteY7" fmla="*/ 261747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5932170 w 7391400"/>
              <a:gd name="connsiteY3" fmla="*/ 2167890 h 2752725"/>
              <a:gd name="connsiteX4" fmla="*/ 5745480 w 7391400"/>
              <a:gd name="connsiteY4" fmla="*/ 2293620 h 2752725"/>
              <a:gd name="connsiteX5" fmla="*/ 5551170 w 7391400"/>
              <a:gd name="connsiteY5" fmla="*/ 2506980 h 2752725"/>
              <a:gd name="connsiteX6" fmla="*/ 5467350 w 7391400"/>
              <a:gd name="connsiteY6" fmla="*/ 2598420 h 2752725"/>
              <a:gd name="connsiteX7" fmla="*/ 5215890 w 7391400"/>
              <a:gd name="connsiteY7" fmla="*/ 261747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745480 w 7391400"/>
              <a:gd name="connsiteY4" fmla="*/ 2293620 h 2752725"/>
              <a:gd name="connsiteX5" fmla="*/ 5551170 w 7391400"/>
              <a:gd name="connsiteY5" fmla="*/ 2506980 h 2752725"/>
              <a:gd name="connsiteX6" fmla="*/ 5467350 w 7391400"/>
              <a:gd name="connsiteY6" fmla="*/ 2598420 h 2752725"/>
              <a:gd name="connsiteX7" fmla="*/ 5215890 w 7391400"/>
              <a:gd name="connsiteY7" fmla="*/ 261747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51170 w 7391400"/>
              <a:gd name="connsiteY5" fmla="*/ 2506980 h 2752725"/>
              <a:gd name="connsiteX6" fmla="*/ 5467350 w 7391400"/>
              <a:gd name="connsiteY6" fmla="*/ 2598420 h 2752725"/>
              <a:gd name="connsiteX7" fmla="*/ 5215890 w 7391400"/>
              <a:gd name="connsiteY7" fmla="*/ 261747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467350 w 7391400"/>
              <a:gd name="connsiteY6" fmla="*/ 2598420 h 2752725"/>
              <a:gd name="connsiteX7" fmla="*/ 5215890 w 7391400"/>
              <a:gd name="connsiteY7" fmla="*/ 261747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467350 w 7391400"/>
              <a:gd name="connsiteY6" fmla="*/ 2598420 h 2752725"/>
              <a:gd name="connsiteX7" fmla="*/ 5257800 w 7391400"/>
              <a:gd name="connsiteY7" fmla="*/ 2667000 h 2752725"/>
              <a:gd name="connsiteX8" fmla="*/ 4933950 w 7391400"/>
              <a:gd name="connsiteY8" fmla="*/ 2625090 h 2752725"/>
              <a:gd name="connsiteX9" fmla="*/ 4659630 w 7391400"/>
              <a:gd name="connsiteY9" fmla="*/ 2705100 h 2752725"/>
              <a:gd name="connsiteX10" fmla="*/ 4331970 w 7391400"/>
              <a:gd name="connsiteY10" fmla="*/ 2750820 h 2752725"/>
              <a:gd name="connsiteX11" fmla="*/ 3989070 w 7391400"/>
              <a:gd name="connsiteY11" fmla="*/ 2716530 h 2752725"/>
              <a:gd name="connsiteX12" fmla="*/ 3722370 w 7391400"/>
              <a:gd name="connsiteY12" fmla="*/ 2644140 h 2752725"/>
              <a:gd name="connsiteX13" fmla="*/ 3455670 w 7391400"/>
              <a:gd name="connsiteY13" fmla="*/ 2598420 h 2752725"/>
              <a:gd name="connsiteX14" fmla="*/ 3185160 w 7391400"/>
              <a:gd name="connsiteY14" fmla="*/ 2510790 h 2752725"/>
              <a:gd name="connsiteX15" fmla="*/ 2846070 w 7391400"/>
              <a:gd name="connsiteY15" fmla="*/ 2377440 h 2752725"/>
              <a:gd name="connsiteX16" fmla="*/ 2057400 w 7391400"/>
              <a:gd name="connsiteY16" fmla="*/ 2110740 h 2752725"/>
              <a:gd name="connsiteX17" fmla="*/ 1828800 w 7391400"/>
              <a:gd name="connsiteY17" fmla="*/ 2034540 h 2752725"/>
              <a:gd name="connsiteX18" fmla="*/ 1600200 w 7391400"/>
              <a:gd name="connsiteY18" fmla="*/ 2110740 h 2752725"/>
              <a:gd name="connsiteX19" fmla="*/ 1447800 w 7391400"/>
              <a:gd name="connsiteY19" fmla="*/ 2263140 h 2752725"/>
              <a:gd name="connsiteX20" fmla="*/ 609600 w 7391400"/>
              <a:gd name="connsiteY20" fmla="*/ 2339340 h 2752725"/>
              <a:gd name="connsiteX21" fmla="*/ 0 w 7391400"/>
              <a:gd name="connsiteY21"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257800 w 7391400"/>
              <a:gd name="connsiteY6" fmla="*/ 2667000 h 2752725"/>
              <a:gd name="connsiteX7" fmla="*/ 4933950 w 7391400"/>
              <a:gd name="connsiteY7" fmla="*/ 262509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257800 w 7391400"/>
              <a:gd name="connsiteY6" fmla="*/ 2667000 h 2752725"/>
              <a:gd name="connsiteX7" fmla="*/ 4953000 w 7391400"/>
              <a:gd name="connsiteY7" fmla="*/ 259080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334000 w 7391400"/>
              <a:gd name="connsiteY6" fmla="*/ 2590800 h 2752725"/>
              <a:gd name="connsiteX7" fmla="*/ 4953000 w 7391400"/>
              <a:gd name="connsiteY7" fmla="*/ 259080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334000 w 7391400"/>
              <a:gd name="connsiteY6" fmla="*/ 2590800 h 2752725"/>
              <a:gd name="connsiteX7" fmla="*/ 4953000 w 7391400"/>
              <a:gd name="connsiteY7" fmla="*/ 259080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52725"/>
              <a:gd name="connsiteX1" fmla="*/ 7010400 w 7391400"/>
              <a:gd name="connsiteY1" fmla="*/ 914400 h 2752725"/>
              <a:gd name="connsiteX2" fmla="*/ 6248400 w 7391400"/>
              <a:gd name="connsiteY2" fmla="*/ 2057400 h 2752725"/>
              <a:gd name="connsiteX3" fmla="*/ 6019800 w 7391400"/>
              <a:gd name="connsiteY3" fmla="*/ 2286000 h 2752725"/>
              <a:gd name="connsiteX4" fmla="*/ 5867400 w 7391400"/>
              <a:gd name="connsiteY4" fmla="*/ 2514600 h 2752725"/>
              <a:gd name="connsiteX5" fmla="*/ 5562600 w 7391400"/>
              <a:gd name="connsiteY5" fmla="*/ 2590800 h 2752725"/>
              <a:gd name="connsiteX6" fmla="*/ 5334000 w 7391400"/>
              <a:gd name="connsiteY6" fmla="*/ 2590800 h 2752725"/>
              <a:gd name="connsiteX7" fmla="*/ 4953000 w 7391400"/>
              <a:gd name="connsiteY7" fmla="*/ 2590800 h 2752725"/>
              <a:gd name="connsiteX8" fmla="*/ 4659630 w 7391400"/>
              <a:gd name="connsiteY8" fmla="*/ 2705100 h 2752725"/>
              <a:gd name="connsiteX9" fmla="*/ 4331970 w 7391400"/>
              <a:gd name="connsiteY9" fmla="*/ 2750820 h 2752725"/>
              <a:gd name="connsiteX10" fmla="*/ 3989070 w 7391400"/>
              <a:gd name="connsiteY10" fmla="*/ 2716530 h 2752725"/>
              <a:gd name="connsiteX11" fmla="*/ 3722370 w 7391400"/>
              <a:gd name="connsiteY11" fmla="*/ 2644140 h 2752725"/>
              <a:gd name="connsiteX12" fmla="*/ 3455670 w 7391400"/>
              <a:gd name="connsiteY12" fmla="*/ 2598420 h 2752725"/>
              <a:gd name="connsiteX13" fmla="*/ 3185160 w 7391400"/>
              <a:gd name="connsiteY13" fmla="*/ 2510790 h 2752725"/>
              <a:gd name="connsiteX14" fmla="*/ 2846070 w 7391400"/>
              <a:gd name="connsiteY14" fmla="*/ 2377440 h 2752725"/>
              <a:gd name="connsiteX15" fmla="*/ 2057400 w 7391400"/>
              <a:gd name="connsiteY15" fmla="*/ 2110740 h 2752725"/>
              <a:gd name="connsiteX16" fmla="*/ 1828800 w 7391400"/>
              <a:gd name="connsiteY16" fmla="*/ 2034540 h 2752725"/>
              <a:gd name="connsiteX17" fmla="*/ 1600200 w 7391400"/>
              <a:gd name="connsiteY17" fmla="*/ 2110740 h 2752725"/>
              <a:gd name="connsiteX18" fmla="*/ 1447800 w 7391400"/>
              <a:gd name="connsiteY18" fmla="*/ 2263140 h 2752725"/>
              <a:gd name="connsiteX19" fmla="*/ 609600 w 7391400"/>
              <a:gd name="connsiteY19" fmla="*/ 2339340 h 2752725"/>
              <a:gd name="connsiteX20" fmla="*/ 0 w 7391400"/>
              <a:gd name="connsiteY20" fmla="*/ 2263140 h 2752725"/>
              <a:gd name="connsiteX0" fmla="*/ 7391400 w 7391400"/>
              <a:gd name="connsiteY0" fmla="*/ 0 h 2745105"/>
              <a:gd name="connsiteX1" fmla="*/ 7010400 w 7391400"/>
              <a:gd name="connsiteY1" fmla="*/ 914400 h 2745105"/>
              <a:gd name="connsiteX2" fmla="*/ 6248400 w 7391400"/>
              <a:gd name="connsiteY2" fmla="*/ 2057400 h 2745105"/>
              <a:gd name="connsiteX3" fmla="*/ 6019800 w 7391400"/>
              <a:gd name="connsiteY3" fmla="*/ 2286000 h 2745105"/>
              <a:gd name="connsiteX4" fmla="*/ 5867400 w 7391400"/>
              <a:gd name="connsiteY4" fmla="*/ 2514600 h 2745105"/>
              <a:gd name="connsiteX5" fmla="*/ 5562600 w 7391400"/>
              <a:gd name="connsiteY5" fmla="*/ 2590800 h 2745105"/>
              <a:gd name="connsiteX6" fmla="*/ 5334000 w 7391400"/>
              <a:gd name="connsiteY6" fmla="*/ 2590800 h 2745105"/>
              <a:gd name="connsiteX7" fmla="*/ 4953000 w 7391400"/>
              <a:gd name="connsiteY7" fmla="*/ 2590800 h 2745105"/>
              <a:gd name="connsiteX8" fmla="*/ 4659630 w 7391400"/>
              <a:gd name="connsiteY8" fmla="*/ 2705100 h 2745105"/>
              <a:gd name="connsiteX9" fmla="*/ 4343400 w 7391400"/>
              <a:gd name="connsiteY9" fmla="*/ 2743200 h 2745105"/>
              <a:gd name="connsiteX10" fmla="*/ 3989070 w 7391400"/>
              <a:gd name="connsiteY10" fmla="*/ 2716530 h 2745105"/>
              <a:gd name="connsiteX11" fmla="*/ 3722370 w 7391400"/>
              <a:gd name="connsiteY11" fmla="*/ 2644140 h 2745105"/>
              <a:gd name="connsiteX12" fmla="*/ 3455670 w 7391400"/>
              <a:gd name="connsiteY12" fmla="*/ 2598420 h 2745105"/>
              <a:gd name="connsiteX13" fmla="*/ 3185160 w 7391400"/>
              <a:gd name="connsiteY13" fmla="*/ 2510790 h 2745105"/>
              <a:gd name="connsiteX14" fmla="*/ 2846070 w 7391400"/>
              <a:gd name="connsiteY14" fmla="*/ 2377440 h 2745105"/>
              <a:gd name="connsiteX15" fmla="*/ 2057400 w 7391400"/>
              <a:gd name="connsiteY15" fmla="*/ 2110740 h 2745105"/>
              <a:gd name="connsiteX16" fmla="*/ 1828800 w 7391400"/>
              <a:gd name="connsiteY16" fmla="*/ 2034540 h 2745105"/>
              <a:gd name="connsiteX17" fmla="*/ 1600200 w 7391400"/>
              <a:gd name="connsiteY17" fmla="*/ 2110740 h 2745105"/>
              <a:gd name="connsiteX18" fmla="*/ 1447800 w 7391400"/>
              <a:gd name="connsiteY18" fmla="*/ 2263140 h 2745105"/>
              <a:gd name="connsiteX19" fmla="*/ 609600 w 7391400"/>
              <a:gd name="connsiteY19" fmla="*/ 2339340 h 2745105"/>
              <a:gd name="connsiteX20" fmla="*/ 0 w 7391400"/>
              <a:gd name="connsiteY20" fmla="*/ 2263140 h 2745105"/>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185160 w 7391400"/>
              <a:gd name="connsiteY13" fmla="*/ 2510790 h 2759710"/>
              <a:gd name="connsiteX14" fmla="*/ 2846070 w 7391400"/>
              <a:gd name="connsiteY14" fmla="*/ 2377440 h 2759710"/>
              <a:gd name="connsiteX15" fmla="*/ 2057400 w 7391400"/>
              <a:gd name="connsiteY15" fmla="*/ 2110740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185160 w 7391400"/>
              <a:gd name="connsiteY13" fmla="*/ 2510790 h 2759710"/>
              <a:gd name="connsiteX14" fmla="*/ 2895600 w 7391400"/>
              <a:gd name="connsiteY14" fmla="*/ 2362199 h 2759710"/>
              <a:gd name="connsiteX15" fmla="*/ 2057400 w 7391400"/>
              <a:gd name="connsiteY15" fmla="*/ 2110740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110740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110740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110740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057399 h 2759710"/>
              <a:gd name="connsiteX16" fmla="*/ 1828800 w 7391400"/>
              <a:gd name="connsiteY16" fmla="*/ 2034540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057399 h 2759710"/>
              <a:gd name="connsiteX16" fmla="*/ 1752600 w 7391400"/>
              <a:gd name="connsiteY16" fmla="*/ 1904999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057399 h 2759710"/>
              <a:gd name="connsiteX16" fmla="*/ 1752600 w 7391400"/>
              <a:gd name="connsiteY16" fmla="*/ 1904999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057399 h 2759710"/>
              <a:gd name="connsiteX16" fmla="*/ 1752600 w 7391400"/>
              <a:gd name="connsiteY16" fmla="*/ 1904999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057400 w 7391400"/>
              <a:gd name="connsiteY15" fmla="*/ 2057399 h 2759710"/>
              <a:gd name="connsiteX16" fmla="*/ 1752600 w 7391400"/>
              <a:gd name="connsiteY16" fmla="*/ 1904999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133600 w 7391400"/>
              <a:gd name="connsiteY15" fmla="*/ 2057399 h 2759710"/>
              <a:gd name="connsiteX16" fmla="*/ 1752600 w 7391400"/>
              <a:gd name="connsiteY16" fmla="*/ 1904999 h 2759710"/>
              <a:gd name="connsiteX17" fmla="*/ 1600200 w 7391400"/>
              <a:gd name="connsiteY17" fmla="*/ 2110740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133600 w 7391400"/>
              <a:gd name="connsiteY15" fmla="*/ 2057399 h 2759710"/>
              <a:gd name="connsiteX16" fmla="*/ 1752600 w 7391400"/>
              <a:gd name="connsiteY16" fmla="*/ 1904999 h 2759710"/>
              <a:gd name="connsiteX17" fmla="*/ 1447800 w 7391400"/>
              <a:gd name="connsiteY17" fmla="*/ 1828799 h 2759710"/>
              <a:gd name="connsiteX18" fmla="*/ 1447800 w 7391400"/>
              <a:gd name="connsiteY18" fmla="*/ 2263140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133600 w 7391400"/>
              <a:gd name="connsiteY15" fmla="*/ 2057399 h 2759710"/>
              <a:gd name="connsiteX16" fmla="*/ 1752600 w 7391400"/>
              <a:gd name="connsiteY16" fmla="*/ 1904999 h 2759710"/>
              <a:gd name="connsiteX17" fmla="*/ 1447800 w 7391400"/>
              <a:gd name="connsiteY17" fmla="*/ 1828799 h 2759710"/>
              <a:gd name="connsiteX18" fmla="*/ 1143000 w 7391400"/>
              <a:gd name="connsiteY18" fmla="*/ 1904999 h 2759710"/>
              <a:gd name="connsiteX19" fmla="*/ 609600 w 7391400"/>
              <a:gd name="connsiteY19" fmla="*/ 2339340 h 2759710"/>
              <a:gd name="connsiteX20" fmla="*/ 0 w 7391400"/>
              <a:gd name="connsiteY20" fmla="*/ 2263140 h 2759710"/>
              <a:gd name="connsiteX0" fmla="*/ 7391400 w 7391400"/>
              <a:gd name="connsiteY0" fmla="*/ 0 h 2759710"/>
              <a:gd name="connsiteX1" fmla="*/ 7010400 w 7391400"/>
              <a:gd name="connsiteY1" fmla="*/ 914400 h 2759710"/>
              <a:gd name="connsiteX2" fmla="*/ 6248400 w 7391400"/>
              <a:gd name="connsiteY2" fmla="*/ 2057400 h 2759710"/>
              <a:gd name="connsiteX3" fmla="*/ 6019800 w 7391400"/>
              <a:gd name="connsiteY3" fmla="*/ 2286000 h 2759710"/>
              <a:gd name="connsiteX4" fmla="*/ 5867400 w 7391400"/>
              <a:gd name="connsiteY4" fmla="*/ 2514600 h 2759710"/>
              <a:gd name="connsiteX5" fmla="*/ 5562600 w 7391400"/>
              <a:gd name="connsiteY5" fmla="*/ 2590800 h 2759710"/>
              <a:gd name="connsiteX6" fmla="*/ 5334000 w 7391400"/>
              <a:gd name="connsiteY6" fmla="*/ 2590800 h 2759710"/>
              <a:gd name="connsiteX7" fmla="*/ 4953000 w 7391400"/>
              <a:gd name="connsiteY7" fmla="*/ 2590800 h 2759710"/>
              <a:gd name="connsiteX8" fmla="*/ 4659630 w 7391400"/>
              <a:gd name="connsiteY8" fmla="*/ 2705100 h 2759710"/>
              <a:gd name="connsiteX9" fmla="*/ 4343400 w 7391400"/>
              <a:gd name="connsiteY9" fmla="*/ 2743200 h 2759710"/>
              <a:gd name="connsiteX10" fmla="*/ 4038600 w 7391400"/>
              <a:gd name="connsiteY10" fmla="*/ 2743200 h 2759710"/>
              <a:gd name="connsiteX11" fmla="*/ 3722370 w 7391400"/>
              <a:gd name="connsiteY11" fmla="*/ 2644140 h 2759710"/>
              <a:gd name="connsiteX12" fmla="*/ 3455670 w 7391400"/>
              <a:gd name="connsiteY12" fmla="*/ 2598420 h 2759710"/>
              <a:gd name="connsiteX13" fmla="*/ 3200400 w 7391400"/>
              <a:gd name="connsiteY13" fmla="*/ 2514599 h 2759710"/>
              <a:gd name="connsiteX14" fmla="*/ 2895600 w 7391400"/>
              <a:gd name="connsiteY14" fmla="*/ 2362199 h 2759710"/>
              <a:gd name="connsiteX15" fmla="*/ 2133600 w 7391400"/>
              <a:gd name="connsiteY15" fmla="*/ 2057399 h 2759710"/>
              <a:gd name="connsiteX16" fmla="*/ 1752600 w 7391400"/>
              <a:gd name="connsiteY16" fmla="*/ 1904999 h 2759710"/>
              <a:gd name="connsiteX17" fmla="*/ 1447800 w 7391400"/>
              <a:gd name="connsiteY17" fmla="*/ 1828799 h 2759710"/>
              <a:gd name="connsiteX18" fmla="*/ 1143000 w 7391400"/>
              <a:gd name="connsiteY18" fmla="*/ 1904999 h 2759710"/>
              <a:gd name="connsiteX19" fmla="*/ 609600 w 7391400"/>
              <a:gd name="connsiteY19" fmla="*/ 2057399 h 2759710"/>
              <a:gd name="connsiteX20" fmla="*/ 0 w 7391400"/>
              <a:gd name="connsiteY20" fmla="*/ 2263140 h 2759710"/>
              <a:gd name="connsiteX0" fmla="*/ 7848600 w 7848600"/>
              <a:gd name="connsiteY0" fmla="*/ 0 h 2759710"/>
              <a:gd name="connsiteX1" fmla="*/ 7467600 w 7848600"/>
              <a:gd name="connsiteY1" fmla="*/ 914400 h 2759710"/>
              <a:gd name="connsiteX2" fmla="*/ 6705600 w 7848600"/>
              <a:gd name="connsiteY2" fmla="*/ 2057400 h 2759710"/>
              <a:gd name="connsiteX3" fmla="*/ 6477000 w 7848600"/>
              <a:gd name="connsiteY3" fmla="*/ 2286000 h 2759710"/>
              <a:gd name="connsiteX4" fmla="*/ 6324600 w 7848600"/>
              <a:gd name="connsiteY4" fmla="*/ 2514600 h 2759710"/>
              <a:gd name="connsiteX5" fmla="*/ 6019800 w 7848600"/>
              <a:gd name="connsiteY5" fmla="*/ 2590800 h 2759710"/>
              <a:gd name="connsiteX6" fmla="*/ 5791200 w 7848600"/>
              <a:gd name="connsiteY6" fmla="*/ 2590800 h 2759710"/>
              <a:gd name="connsiteX7" fmla="*/ 5410200 w 7848600"/>
              <a:gd name="connsiteY7" fmla="*/ 2590800 h 2759710"/>
              <a:gd name="connsiteX8" fmla="*/ 5116830 w 7848600"/>
              <a:gd name="connsiteY8" fmla="*/ 2705100 h 2759710"/>
              <a:gd name="connsiteX9" fmla="*/ 4800600 w 7848600"/>
              <a:gd name="connsiteY9" fmla="*/ 2743200 h 2759710"/>
              <a:gd name="connsiteX10" fmla="*/ 4495800 w 7848600"/>
              <a:gd name="connsiteY10" fmla="*/ 2743200 h 2759710"/>
              <a:gd name="connsiteX11" fmla="*/ 4179570 w 7848600"/>
              <a:gd name="connsiteY11" fmla="*/ 2644140 h 2759710"/>
              <a:gd name="connsiteX12" fmla="*/ 3912870 w 7848600"/>
              <a:gd name="connsiteY12" fmla="*/ 2598420 h 2759710"/>
              <a:gd name="connsiteX13" fmla="*/ 3657600 w 7848600"/>
              <a:gd name="connsiteY13" fmla="*/ 2514599 h 2759710"/>
              <a:gd name="connsiteX14" fmla="*/ 3352800 w 7848600"/>
              <a:gd name="connsiteY14" fmla="*/ 2362199 h 2759710"/>
              <a:gd name="connsiteX15" fmla="*/ 2590800 w 7848600"/>
              <a:gd name="connsiteY15" fmla="*/ 2057399 h 2759710"/>
              <a:gd name="connsiteX16" fmla="*/ 2209800 w 7848600"/>
              <a:gd name="connsiteY16" fmla="*/ 1904999 h 2759710"/>
              <a:gd name="connsiteX17" fmla="*/ 1905000 w 7848600"/>
              <a:gd name="connsiteY17" fmla="*/ 1828799 h 2759710"/>
              <a:gd name="connsiteX18" fmla="*/ 1600200 w 7848600"/>
              <a:gd name="connsiteY18" fmla="*/ 1904999 h 2759710"/>
              <a:gd name="connsiteX19" fmla="*/ 1066800 w 7848600"/>
              <a:gd name="connsiteY19" fmla="*/ 2057399 h 2759710"/>
              <a:gd name="connsiteX20" fmla="*/ 0 w 7848600"/>
              <a:gd name="connsiteY20" fmla="*/ 2133599 h 2759710"/>
              <a:gd name="connsiteX0" fmla="*/ 7848600 w 7848600"/>
              <a:gd name="connsiteY0" fmla="*/ 0 h 2759710"/>
              <a:gd name="connsiteX1" fmla="*/ 7467600 w 7848600"/>
              <a:gd name="connsiteY1" fmla="*/ 914400 h 2759710"/>
              <a:gd name="connsiteX2" fmla="*/ 6705600 w 7848600"/>
              <a:gd name="connsiteY2" fmla="*/ 2057400 h 2759710"/>
              <a:gd name="connsiteX3" fmla="*/ 6477000 w 7848600"/>
              <a:gd name="connsiteY3" fmla="*/ 2286000 h 2759710"/>
              <a:gd name="connsiteX4" fmla="*/ 6324600 w 7848600"/>
              <a:gd name="connsiteY4" fmla="*/ 2514600 h 2759710"/>
              <a:gd name="connsiteX5" fmla="*/ 6019800 w 7848600"/>
              <a:gd name="connsiteY5" fmla="*/ 2590800 h 2759710"/>
              <a:gd name="connsiteX6" fmla="*/ 5791200 w 7848600"/>
              <a:gd name="connsiteY6" fmla="*/ 2590800 h 2759710"/>
              <a:gd name="connsiteX7" fmla="*/ 5410200 w 7848600"/>
              <a:gd name="connsiteY7" fmla="*/ 2590800 h 2759710"/>
              <a:gd name="connsiteX8" fmla="*/ 5116830 w 7848600"/>
              <a:gd name="connsiteY8" fmla="*/ 2705100 h 2759710"/>
              <a:gd name="connsiteX9" fmla="*/ 4800600 w 7848600"/>
              <a:gd name="connsiteY9" fmla="*/ 2743200 h 2759710"/>
              <a:gd name="connsiteX10" fmla="*/ 4495800 w 7848600"/>
              <a:gd name="connsiteY10" fmla="*/ 2743200 h 2759710"/>
              <a:gd name="connsiteX11" fmla="*/ 4179570 w 7848600"/>
              <a:gd name="connsiteY11" fmla="*/ 2644140 h 2759710"/>
              <a:gd name="connsiteX12" fmla="*/ 3912870 w 7848600"/>
              <a:gd name="connsiteY12" fmla="*/ 2598420 h 2759710"/>
              <a:gd name="connsiteX13" fmla="*/ 3657600 w 7848600"/>
              <a:gd name="connsiteY13" fmla="*/ 2514599 h 2759710"/>
              <a:gd name="connsiteX14" fmla="*/ 3352800 w 7848600"/>
              <a:gd name="connsiteY14" fmla="*/ 2362199 h 2759710"/>
              <a:gd name="connsiteX15" fmla="*/ 2590800 w 7848600"/>
              <a:gd name="connsiteY15" fmla="*/ 2057399 h 2759710"/>
              <a:gd name="connsiteX16" fmla="*/ 2209800 w 7848600"/>
              <a:gd name="connsiteY16" fmla="*/ 1904999 h 2759710"/>
              <a:gd name="connsiteX17" fmla="*/ 1905000 w 7848600"/>
              <a:gd name="connsiteY17" fmla="*/ 1828799 h 2759710"/>
              <a:gd name="connsiteX18" fmla="*/ 1600200 w 7848600"/>
              <a:gd name="connsiteY18" fmla="*/ 1904999 h 2759710"/>
              <a:gd name="connsiteX19" fmla="*/ 1066800 w 7848600"/>
              <a:gd name="connsiteY19" fmla="*/ 2057399 h 2759710"/>
              <a:gd name="connsiteX20" fmla="*/ 762000 w 7848600"/>
              <a:gd name="connsiteY20" fmla="*/ 2133599 h 2759710"/>
              <a:gd name="connsiteX21" fmla="*/ 0 w 7848600"/>
              <a:gd name="connsiteY21" fmla="*/ 2133599 h 2759710"/>
              <a:gd name="connsiteX0" fmla="*/ 7848600 w 7848600"/>
              <a:gd name="connsiteY0" fmla="*/ 0 h 2759710"/>
              <a:gd name="connsiteX1" fmla="*/ 7467600 w 7848600"/>
              <a:gd name="connsiteY1" fmla="*/ 914400 h 2759710"/>
              <a:gd name="connsiteX2" fmla="*/ 6705600 w 7848600"/>
              <a:gd name="connsiteY2" fmla="*/ 2057400 h 2759710"/>
              <a:gd name="connsiteX3" fmla="*/ 6477000 w 7848600"/>
              <a:gd name="connsiteY3" fmla="*/ 2286000 h 2759710"/>
              <a:gd name="connsiteX4" fmla="*/ 6324600 w 7848600"/>
              <a:gd name="connsiteY4" fmla="*/ 2514600 h 2759710"/>
              <a:gd name="connsiteX5" fmla="*/ 6019800 w 7848600"/>
              <a:gd name="connsiteY5" fmla="*/ 2590800 h 2759710"/>
              <a:gd name="connsiteX6" fmla="*/ 5791200 w 7848600"/>
              <a:gd name="connsiteY6" fmla="*/ 2590800 h 2759710"/>
              <a:gd name="connsiteX7" fmla="*/ 5410200 w 7848600"/>
              <a:gd name="connsiteY7" fmla="*/ 2590800 h 2759710"/>
              <a:gd name="connsiteX8" fmla="*/ 5116830 w 7848600"/>
              <a:gd name="connsiteY8" fmla="*/ 2705100 h 2759710"/>
              <a:gd name="connsiteX9" fmla="*/ 4800600 w 7848600"/>
              <a:gd name="connsiteY9" fmla="*/ 2743200 h 2759710"/>
              <a:gd name="connsiteX10" fmla="*/ 4495800 w 7848600"/>
              <a:gd name="connsiteY10" fmla="*/ 2743200 h 2759710"/>
              <a:gd name="connsiteX11" fmla="*/ 4179570 w 7848600"/>
              <a:gd name="connsiteY11" fmla="*/ 2644140 h 2759710"/>
              <a:gd name="connsiteX12" fmla="*/ 3912870 w 7848600"/>
              <a:gd name="connsiteY12" fmla="*/ 2598420 h 2759710"/>
              <a:gd name="connsiteX13" fmla="*/ 3657600 w 7848600"/>
              <a:gd name="connsiteY13" fmla="*/ 2514599 h 2759710"/>
              <a:gd name="connsiteX14" fmla="*/ 3352800 w 7848600"/>
              <a:gd name="connsiteY14" fmla="*/ 2362199 h 2759710"/>
              <a:gd name="connsiteX15" fmla="*/ 2590800 w 7848600"/>
              <a:gd name="connsiteY15" fmla="*/ 2057399 h 2759710"/>
              <a:gd name="connsiteX16" fmla="*/ 2209800 w 7848600"/>
              <a:gd name="connsiteY16" fmla="*/ 1904999 h 2759710"/>
              <a:gd name="connsiteX17" fmla="*/ 1905000 w 7848600"/>
              <a:gd name="connsiteY17" fmla="*/ 1828799 h 2759710"/>
              <a:gd name="connsiteX18" fmla="*/ 1600200 w 7848600"/>
              <a:gd name="connsiteY18" fmla="*/ 1904999 h 2759710"/>
              <a:gd name="connsiteX19" fmla="*/ 1066800 w 7848600"/>
              <a:gd name="connsiteY19" fmla="*/ 2133599 h 2759710"/>
              <a:gd name="connsiteX20" fmla="*/ 762000 w 7848600"/>
              <a:gd name="connsiteY20" fmla="*/ 2133599 h 2759710"/>
              <a:gd name="connsiteX21" fmla="*/ 0 w 7848600"/>
              <a:gd name="connsiteY21" fmla="*/ 2133599 h 2759710"/>
              <a:gd name="connsiteX0" fmla="*/ 7848600 w 7848600"/>
              <a:gd name="connsiteY0" fmla="*/ 0 h 2759710"/>
              <a:gd name="connsiteX1" fmla="*/ 7467600 w 7848600"/>
              <a:gd name="connsiteY1" fmla="*/ 914400 h 2759710"/>
              <a:gd name="connsiteX2" fmla="*/ 6705600 w 7848600"/>
              <a:gd name="connsiteY2" fmla="*/ 2057400 h 2759710"/>
              <a:gd name="connsiteX3" fmla="*/ 6477000 w 7848600"/>
              <a:gd name="connsiteY3" fmla="*/ 2286000 h 2759710"/>
              <a:gd name="connsiteX4" fmla="*/ 6324600 w 7848600"/>
              <a:gd name="connsiteY4" fmla="*/ 2514600 h 2759710"/>
              <a:gd name="connsiteX5" fmla="*/ 6019800 w 7848600"/>
              <a:gd name="connsiteY5" fmla="*/ 2590800 h 2759710"/>
              <a:gd name="connsiteX6" fmla="*/ 5791200 w 7848600"/>
              <a:gd name="connsiteY6" fmla="*/ 2590800 h 2759710"/>
              <a:gd name="connsiteX7" fmla="*/ 5410200 w 7848600"/>
              <a:gd name="connsiteY7" fmla="*/ 2590800 h 2759710"/>
              <a:gd name="connsiteX8" fmla="*/ 5116830 w 7848600"/>
              <a:gd name="connsiteY8" fmla="*/ 2705100 h 2759710"/>
              <a:gd name="connsiteX9" fmla="*/ 4800600 w 7848600"/>
              <a:gd name="connsiteY9" fmla="*/ 2743200 h 2759710"/>
              <a:gd name="connsiteX10" fmla="*/ 4495800 w 7848600"/>
              <a:gd name="connsiteY10" fmla="*/ 2743200 h 2759710"/>
              <a:gd name="connsiteX11" fmla="*/ 4179570 w 7848600"/>
              <a:gd name="connsiteY11" fmla="*/ 2644140 h 2759710"/>
              <a:gd name="connsiteX12" fmla="*/ 3912870 w 7848600"/>
              <a:gd name="connsiteY12" fmla="*/ 2598420 h 2759710"/>
              <a:gd name="connsiteX13" fmla="*/ 3657600 w 7848600"/>
              <a:gd name="connsiteY13" fmla="*/ 2514599 h 2759710"/>
              <a:gd name="connsiteX14" fmla="*/ 3352800 w 7848600"/>
              <a:gd name="connsiteY14" fmla="*/ 2362199 h 2759710"/>
              <a:gd name="connsiteX15" fmla="*/ 2590800 w 7848600"/>
              <a:gd name="connsiteY15" fmla="*/ 2057399 h 2759710"/>
              <a:gd name="connsiteX16" fmla="*/ 2209800 w 7848600"/>
              <a:gd name="connsiteY16" fmla="*/ 1904999 h 2759710"/>
              <a:gd name="connsiteX17" fmla="*/ 1905000 w 7848600"/>
              <a:gd name="connsiteY17" fmla="*/ 1828799 h 2759710"/>
              <a:gd name="connsiteX18" fmla="*/ 1600200 w 7848600"/>
              <a:gd name="connsiteY18" fmla="*/ 1904999 h 2759710"/>
              <a:gd name="connsiteX19" fmla="*/ 1066800 w 7848600"/>
              <a:gd name="connsiteY19" fmla="*/ 2057399 h 2759710"/>
              <a:gd name="connsiteX20" fmla="*/ 762000 w 7848600"/>
              <a:gd name="connsiteY20" fmla="*/ 2133599 h 2759710"/>
              <a:gd name="connsiteX21" fmla="*/ 0 w 7848600"/>
              <a:gd name="connsiteY21" fmla="*/ 2133599 h 2759710"/>
              <a:gd name="connsiteX0" fmla="*/ 7848600 w 7848600"/>
              <a:gd name="connsiteY0" fmla="*/ 0 h 2759710"/>
              <a:gd name="connsiteX1" fmla="*/ 7467600 w 7848600"/>
              <a:gd name="connsiteY1" fmla="*/ 914400 h 2759710"/>
              <a:gd name="connsiteX2" fmla="*/ 6705600 w 7848600"/>
              <a:gd name="connsiteY2" fmla="*/ 2057400 h 2759710"/>
              <a:gd name="connsiteX3" fmla="*/ 6477000 w 7848600"/>
              <a:gd name="connsiteY3" fmla="*/ 2286000 h 2759710"/>
              <a:gd name="connsiteX4" fmla="*/ 6324600 w 7848600"/>
              <a:gd name="connsiteY4" fmla="*/ 2514600 h 2759710"/>
              <a:gd name="connsiteX5" fmla="*/ 6019800 w 7848600"/>
              <a:gd name="connsiteY5" fmla="*/ 2590800 h 2759710"/>
              <a:gd name="connsiteX6" fmla="*/ 5791200 w 7848600"/>
              <a:gd name="connsiteY6" fmla="*/ 2590800 h 2759710"/>
              <a:gd name="connsiteX7" fmla="*/ 5410200 w 7848600"/>
              <a:gd name="connsiteY7" fmla="*/ 2590800 h 2759710"/>
              <a:gd name="connsiteX8" fmla="*/ 5116830 w 7848600"/>
              <a:gd name="connsiteY8" fmla="*/ 2705100 h 2759710"/>
              <a:gd name="connsiteX9" fmla="*/ 4800600 w 7848600"/>
              <a:gd name="connsiteY9" fmla="*/ 2743200 h 2759710"/>
              <a:gd name="connsiteX10" fmla="*/ 4495800 w 7848600"/>
              <a:gd name="connsiteY10" fmla="*/ 2743200 h 2759710"/>
              <a:gd name="connsiteX11" fmla="*/ 4179570 w 7848600"/>
              <a:gd name="connsiteY11" fmla="*/ 2644140 h 2759710"/>
              <a:gd name="connsiteX12" fmla="*/ 3912870 w 7848600"/>
              <a:gd name="connsiteY12" fmla="*/ 2598420 h 2759710"/>
              <a:gd name="connsiteX13" fmla="*/ 3657600 w 7848600"/>
              <a:gd name="connsiteY13" fmla="*/ 2514599 h 2759710"/>
              <a:gd name="connsiteX14" fmla="*/ 3352800 w 7848600"/>
              <a:gd name="connsiteY14" fmla="*/ 2362199 h 2759710"/>
              <a:gd name="connsiteX15" fmla="*/ 2590800 w 7848600"/>
              <a:gd name="connsiteY15" fmla="*/ 2057399 h 2759710"/>
              <a:gd name="connsiteX16" fmla="*/ 2209800 w 7848600"/>
              <a:gd name="connsiteY16" fmla="*/ 1904999 h 2759710"/>
              <a:gd name="connsiteX17" fmla="*/ 1905000 w 7848600"/>
              <a:gd name="connsiteY17" fmla="*/ 1828799 h 2759710"/>
              <a:gd name="connsiteX18" fmla="*/ 1600200 w 7848600"/>
              <a:gd name="connsiteY18" fmla="*/ 1904999 h 2759710"/>
              <a:gd name="connsiteX19" fmla="*/ 1066800 w 7848600"/>
              <a:gd name="connsiteY19" fmla="*/ 2057399 h 2759710"/>
              <a:gd name="connsiteX20" fmla="*/ 762000 w 7848600"/>
              <a:gd name="connsiteY20" fmla="*/ 2057399 h 2759710"/>
              <a:gd name="connsiteX21" fmla="*/ 0 w 7848600"/>
              <a:gd name="connsiteY21" fmla="*/ 2133599 h 2759710"/>
              <a:gd name="connsiteX0" fmla="*/ 8077200 w 8077200"/>
              <a:gd name="connsiteY0" fmla="*/ 0 h 2759710"/>
              <a:gd name="connsiteX1" fmla="*/ 7696200 w 8077200"/>
              <a:gd name="connsiteY1" fmla="*/ 914400 h 2759710"/>
              <a:gd name="connsiteX2" fmla="*/ 6934200 w 8077200"/>
              <a:gd name="connsiteY2" fmla="*/ 2057400 h 2759710"/>
              <a:gd name="connsiteX3" fmla="*/ 6705600 w 8077200"/>
              <a:gd name="connsiteY3" fmla="*/ 2286000 h 2759710"/>
              <a:gd name="connsiteX4" fmla="*/ 6553200 w 8077200"/>
              <a:gd name="connsiteY4" fmla="*/ 2514600 h 2759710"/>
              <a:gd name="connsiteX5" fmla="*/ 6248400 w 8077200"/>
              <a:gd name="connsiteY5" fmla="*/ 2590800 h 2759710"/>
              <a:gd name="connsiteX6" fmla="*/ 6019800 w 8077200"/>
              <a:gd name="connsiteY6" fmla="*/ 2590800 h 2759710"/>
              <a:gd name="connsiteX7" fmla="*/ 5638800 w 8077200"/>
              <a:gd name="connsiteY7" fmla="*/ 2590800 h 2759710"/>
              <a:gd name="connsiteX8" fmla="*/ 5345430 w 8077200"/>
              <a:gd name="connsiteY8" fmla="*/ 2705100 h 2759710"/>
              <a:gd name="connsiteX9" fmla="*/ 5029200 w 8077200"/>
              <a:gd name="connsiteY9" fmla="*/ 2743200 h 2759710"/>
              <a:gd name="connsiteX10" fmla="*/ 4724400 w 8077200"/>
              <a:gd name="connsiteY10" fmla="*/ 2743200 h 2759710"/>
              <a:gd name="connsiteX11" fmla="*/ 4408170 w 8077200"/>
              <a:gd name="connsiteY11" fmla="*/ 2644140 h 2759710"/>
              <a:gd name="connsiteX12" fmla="*/ 4141470 w 8077200"/>
              <a:gd name="connsiteY12" fmla="*/ 2598420 h 2759710"/>
              <a:gd name="connsiteX13" fmla="*/ 3886200 w 8077200"/>
              <a:gd name="connsiteY13" fmla="*/ 2514599 h 2759710"/>
              <a:gd name="connsiteX14" fmla="*/ 3581400 w 8077200"/>
              <a:gd name="connsiteY14" fmla="*/ 2362199 h 2759710"/>
              <a:gd name="connsiteX15" fmla="*/ 2819400 w 8077200"/>
              <a:gd name="connsiteY15" fmla="*/ 2057399 h 2759710"/>
              <a:gd name="connsiteX16" fmla="*/ 2438400 w 8077200"/>
              <a:gd name="connsiteY16" fmla="*/ 1904999 h 2759710"/>
              <a:gd name="connsiteX17" fmla="*/ 2133600 w 8077200"/>
              <a:gd name="connsiteY17" fmla="*/ 1828799 h 2759710"/>
              <a:gd name="connsiteX18" fmla="*/ 1828800 w 8077200"/>
              <a:gd name="connsiteY18" fmla="*/ 1904999 h 2759710"/>
              <a:gd name="connsiteX19" fmla="*/ 1295400 w 8077200"/>
              <a:gd name="connsiteY19" fmla="*/ 2057399 h 2759710"/>
              <a:gd name="connsiteX20" fmla="*/ 990600 w 8077200"/>
              <a:gd name="connsiteY20" fmla="*/ 2057399 h 2759710"/>
              <a:gd name="connsiteX21" fmla="*/ 0 w 8077200"/>
              <a:gd name="connsiteY21" fmla="*/ 1981199 h 2759710"/>
              <a:gd name="connsiteX22" fmla="*/ 228600 w 8077200"/>
              <a:gd name="connsiteY22" fmla="*/ 2133599 h 2759710"/>
              <a:gd name="connsiteX0" fmla="*/ 8229600 w 8229600"/>
              <a:gd name="connsiteY0" fmla="*/ 0 h 2759710"/>
              <a:gd name="connsiteX1" fmla="*/ 7848600 w 8229600"/>
              <a:gd name="connsiteY1" fmla="*/ 914400 h 2759710"/>
              <a:gd name="connsiteX2" fmla="*/ 7086600 w 8229600"/>
              <a:gd name="connsiteY2" fmla="*/ 2057400 h 2759710"/>
              <a:gd name="connsiteX3" fmla="*/ 6858000 w 8229600"/>
              <a:gd name="connsiteY3" fmla="*/ 2286000 h 2759710"/>
              <a:gd name="connsiteX4" fmla="*/ 6705600 w 8229600"/>
              <a:gd name="connsiteY4" fmla="*/ 2514600 h 2759710"/>
              <a:gd name="connsiteX5" fmla="*/ 6400800 w 8229600"/>
              <a:gd name="connsiteY5" fmla="*/ 2590800 h 2759710"/>
              <a:gd name="connsiteX6" fmla="*/ 6172200 w 8229600"/>
              <a:gd name="connsiteY6" fmla="*/ 2590800 h 2759710"/>
              <a:gd name="connsiteX7" fmla="*/ 5791200 w 8229600"/>
              <a:gd name="connsiteY7" fmla="*/ 2590800 h 2759710"/>
              <a:gd name="connsiteX8" fmla="*/ 5497830 w 8229600"/>
              <a:gd name="connsiteY8" fmla="*/ 2705100 h 2759710"/>
              <a:gd name="connsiteX9" fmla="*/ 5181600 w 8229600"/>
              <a:gd name="connsiteY9" fmla="*/ 2743200 h 2759710"/>
              <a:gd name="connsiteX10" fmla="*/ 4876800 w 8229600"/>
              <a:gd name="connsiteY10" fmla="*/ 2743200 h 2759710"/>
              <a:gd name="connsiteX11" fmla="*/ 4560570 w 8229600"/>
              <a:gd name="connsiteY11" fmla="*/ 2644140 h 2759710"/>
              <a:gd name="connsiteX12" fmla="*/ 4293870 w 8229600"/>
              <a:gd name="connsiteY12" fmla="*/ 2598420 h 2759710"/>
              <a:gd name="connsiteX13" fmla="*/ 4038600 w 8229600"/>
              <a:gd name="connsiteY13" fmla="*/ 2514599 h 2759710"/>
              <a:gd name="connsiteX14" fmla="*/ 3733800 w 8229600"/>
              <a:gd name="connsiteY14" fmla="*/ 2362199 h 2759710"/>
              <a:gd name="connsiteX15" fmla="*/ 2971800 w 8229600"/>
              <a:gd name="connsiteY15" fmla="*/ 2057399 h 2759710"/>
              <a:gd name="connsiteX16" fmla="*/ 2590800 w 8229600"/>
              <a:gd name="connsiteY16" fmla="*/ 1904999 h 2759710"/>
              <a:gd name="connsiteX17" fmla="*/ 2286000 w 8229600"/>
              <a:gd name="connsiteY17" fmla="*/ 1828799 h 2759710"/>
              <a:gd name="connsiteX18" fmla="*/ 1981200 w 8229600"/>
              <a:gd name="connsiteY18" fmla="*/ 1904999 h 2759710"/>
              <a:gd name="connsiteX19" fmla="*/ 1447800 w 8229600"/>
              <a:gd name="connsiteY19" fmla="*/ 2057399 h 2759710"/>
              <a:gd name="connsiteX20" fmla="*/ 1143000 w 8229600"/>
              <a:gd name="connsiteY20" fmla="*/ 2057399 h 2759710"/>
              <a:gd name="connsiteX21" fmla="*/ 152400 w 8229600"/>
              <a:gd name="connsiteY21" fmla="*/ 1981199 h 2759710"/>
              <a:gd name="connsiteX22" fmla="*/ 0 w 8229600"/>
              <a:gd name="connsiteY22" fmla="*/ 1904999 h 275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29600" h="2759710">
                <a:moveTo>
                  <a:pt x="8229600" y="0"/>
                </a:moveTo>
                <a:cubicBezTo>
                  <a:pt x="8139112" y="138113"/>
                  <a:pt x="8039100" y="571500"/>
                  <a:pt x="7848600" y="914400"/>
                </a:cubicBezTo>
                <a:cubicBezTo>
                  <a:pt x="7658100" y="1257300"/>
                  <a:pt x="7251700" y="1828800"/>
                  <a:pt x="7086600" y="2057400"/>
                </a:cubicBezTo>
                <a:cubicBezTo>
                  <a:pt x="6921500" y="2286000"/>
                  <a:pt x="6921500" y="2209800"/>
                  <a:pt x="6858000" y="2286000"/>
                </a:cubicBezTo>
                <a:cubicBezTo>
                  <a:pt x="6794500" y="2362200"/>
                  <a:pt x="6781800" y="2463800"/>
                  <a:pt x="6705600" y="2514600"/>
                </a:cubicBezTo>
                <a:cubicBezTo>
                  <a:pt x="6629400" y="2565400"/>
                  <a:pt x="6400800" y="2590800"/>
                  <a:pt x="6400800" y="2590800"/>
                </a:cubicBezTo>
                <a:cubicBezTo>
                  <a:pt x="6299200" y="2616200"/>
                  <a:pt x="6297613" y="2595563"/>
                  <a:pt x="6172200" y="2590800"/>
                </a:cubicBezTo>
                <a:cubicBezTo>
                  <a:pt x="6070600" y="2590800"/>
                  <a:pt x="5903595" y="2571750"/>
                  <a:pt x="5791200" y="2590800"/>
                </a:cubicBezTo>
                <a:cubicBezTo>
                  <a:pt x="5678805" y="2609850"/>
                  <a:pt x="5599430" y="2679700"/>
                  <a:pt x="5497830" y="2705100"/>
                </a:cubicBezTo>
                <a:cubicBezTo>
                  <a:pt x="5396230" y="2730500"/>
                  <a:pt x="5285105" y="2736850"/>
                  <a:pt x="5181600" y="2743200"/>
                </a:cubicBezTo>
                <a:cubicBezTo>
                  <a:pt x="5078095" y="2749550"/>
                  <a:pt x="4980305" y="2759710"/>
                  <a:pt x="4876800" y="2743200"/>
                </a:cubicBezTo>
                <a:cubicBezTo>
                  <a:pt x="4773295" y="2726690"/>
                  <a:pt x="4657725" y="2668270"/>
                  <a:pt x="4560570" y="2644140"/>
                </a:cubicBezTo>
                <a:cubicBezTo>
                  <a:pt x="4463415" y="2620010"/>
                  <a:pt x="4380865" y="2620010"/>
                  <a:pt x="4293870" y="2598420"/>
                </a:cubicBezTo>
                <a:cubicBezTo>
                  <a:pt x="4206875" y="2576830"/>
                  <a:pt x="4170045" y="2496819"/>
                  <a:pt x="4038600" y="2514599"/>
                </a:cubicBezTo>
                <a:cubicBezTo>
                  <a:pt x="3950018" y="2437129"/>
                  <a:pt x="3900805" y="2385694"/>
                  <a:pt x="3733800" y="2362199"/>
                </a:cubicBezTo>
                <a:lnTo>
                  <a:pt x="2971800" y="2057399"/>
                </a:lnTo>
                <a:cubicBezTo>
                  <a:pt x="2860675" y="2025649"/>
                  <a:pt x="2692400" y="1955799"/>
                  <a:pt x="2590800" y="1904999"/>
                </a:cubicBezTo>
                <a:lnTo>
                  <a:pt x="2286000" y="1828799"/>
                </a:lnTo>
                <a:lnTo>
                  <a:pt x="1981200" y="1904999"/>
                </a:lnTo>
                <a:lnTo>
                  <a:pt x="1447800" y="2057399"/>
                </a:lnTo>
                <a:lnTo>
                  <a:pt x="1143000" y="2057399"/>
                </a:lnTo>
                <a:lnTo>
                  <a:pt x="152400" y="1981199"/>
                </a:lnTo>
                <a:lnTo>
                  <a:pt x="0" y="1904999"/>
                </a:ln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228601" y="2286000"/>
            <a:ext cx="8686799" cy="1612900"/>
          </a:xfrm>
          <a:custGeom>
            <a:avLst/>
            <a:gdLst>
              <a:gd name="connsiteX0" fmla="*/ 4975860 w 4975860"/>
              <a:gd name="connsiteY0" fmla="*/ 0 h 1344930"/>
              <a:gd name="connsiteX1" fmla="*/ 4850130 w 4975860"/>
              <a:gd name="connsiteY1" fmla="*/ 182880 h 1344930"/>
              <a:gd name="connsiteX2" fmla="*/ 4712970 w 4975860"/>
              <a:gd name="connsiteY2" fmla="*/ 281940 h 1344930"/>
              <a:gd name="connsiteX3" fmla="*/ 4476750 w 4975860"/>
              <a:gd name="connsiteY3" fmla="*/ 457200 h 1344930"/>
              <a:gd name="connsiteX4" fmla="*/ 4351020 w 4975860"/>
              <a:gd name="connsiteY4" fmla="*/ 601980 h 1344930"/>
              <a:gd name="connsiteX5" fmla="*/ 4232910 w 4975860"/>
              <a:gd name="connsiteY5" fmla="*/ 716280 h 1344930"/>
              <a:gd name="connsiteX6" fmla="*/ 3935730 w 4975860"/>
              <a:gd name="connsiteY6" fmla="*/ 842010 h 1344930"/>
              <a:gd name="connsiteX7" fmla="*/ 3741420 w 4975860"/>
              <a:gd name="connsiteY7" fmla="*/ 1013460 h 1344930"/>
              <a:gd name="connsiteX8" fmla="*/ 3486150 w 4975860"/>
              <a:gd name="connsiteY8" fmla="*/ 1234440 h 1344930"/>
              <a:gd name="connsiteX9" fmla="*/ 3360420 w 4975860"/>
              <a:gd name="connsiteY9" fmla="*/ 1291590 h 1344930"/>
              <a:gd name="connsiteX10" fmla="*/ 3067050 w 4975860"/>
              <a:gd name="connsiteY10" fmla="*/ 1280160 h 1344930"/>
              <a:gd name="connsiteX11" fmla="*/ 2762250 w 4975860"/>
              <a:gd name="connsiteY11" fmla="*/ 1329690 h 1344930"/>
              <a:gd name="connsiteX12" fmla="*/ 2575560 w 4975860"/>
              <a:gd name="connsiteY12" fmla="*/ 1341120 h 1344930"/>
              <a:gd name="connsiteX13" fmla="*/ 2175510 w 4975860"/>
              <a:gd name="connsiteY13" fmla="*/ 1325880 h 1344930"/>
              <a:gd name="connsiteX14" fmla="*/ 1794510 w 4975860"/>
              <a:gd name="connsiteY14" fmla="*/ 1226820 h 1344930"/>
              <a:gd name="connsiteX15" fmla="*/ 1478280 w 4975860"/>
              <a:gd name="connsiteY15" fmla="*/ 1158240 h 1344930"/>
              <a:gd name="connsiteX16" fmla="*/ 693420 w 4975860"/>
              <a:gd name="connsiteY16" fmla="*/ 868680 h 1344930"/>
              <a:gd name="connsiteX17" fmla="*/ 270510 w 4975860"/>
              <a:gd name="connsiteY17" fmla="*/ 708660 h 1344930"/>
              <a:gd name="connsiteX18" fmla="*/ 0 w 4975860"/>
              <a:gd name="connsiteY18" fmla="*/ 58674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0 w 7109460"/>
              <a:gd name="connsiteY18"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609600 w 7109460"/>
              <a:gd name="connsiteY18" fmla="*/ 902970 h 1344930"/>
              <a:gd name="connsiteX19" fmla="*/ 0 w 7109460"/>
              <a:gd name="connsiteY19"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447800 w 7109460"/>
              <a:gd name="connsiteY18" fmla="*/ 750570 h 1344930"/>
              <a:gd name="connsiteX19" fmla="*/ 609600 w 7109460"/>
              <a:gd name="connsiteY19" fmla="*/ 902970 h 1344930"/>
              <a:gd name="connsiteX20" fmla="*/ 0 w 7109460"/>
              <a:gd name="connsiteY20"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447800 w 7109460"/>
              <a:gd name="connsiteY18" fmla="*/ 750570 h 1344930"/>
              <a:gd name="connsiteX19" fmla="*/ 609600 w 7109460"/>
              <a:gd name="connsiteY19" fmla="*/ 902970 h 1344930"/>
              <a:gd name="connsiteX20" fmla="*/ 0 w 7109460"/>
              <a:gd name="connsiteY20"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1905000 w 7109460"/>
              <a:gd name="connsiteY18" fmla="*/ 445770 h 1344930"/>
              <a:gd name="connsiteX19" fmla="*/ 1447800 w 7109460"/>
              <a:gd name="connsiteY19" fmla="*/ 750570 h 1344930"/>
              <a:gd name="connsiteX20" fmla="*/ 609600 w 7109460"/>
              <a:gd name="connsiteY20" fmla="*/ 902970 h 1344930"/>
              <a:gd name="connsiteX21" fmla="*/ 0 w 7109460"/>
              <a:gd name="connsiteY21"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404110 w 7109460"/>
              <a:gd name="connsiteY17" fmla="*/ 70866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109460 w 7109460"/>
              <a:gd name="connsiteY0" fmla="*/ 0 h 1344930"/>
              <a:gd name="connsiteX1" fmla="*/ 6983730 w 7109460"/>
              <a:gd name="connsiteY1" fmla="*/ 182880 h 1344930"/>
              <a:gd name="connsiteX2" fmla="*/ 6846570 w 7109460"/>
              <a:gd name="connsiteY2" fmla="*/ 281940 h 1344930"/>
              <a:gd name="connsiteX3" fmla="*/ 6610350 w 7109460"/>
              <a:gd name="connsiteY3" fmla="*/ 457200 h 1344930"/>
              <a:gd name="connsiteX4" fmla="*/ 6484620 w 7109460"/>
              <a:gd name="connsiteY4" fmla="*/ 601980 h 1344930"/>
              <a:gd name="connsiteX5" fmla="*/ 6366510 w 7109460"/>
              <a:gd name="connsiteY5" fmla="*/ 716280 h 1344930"/>
              <a:gd name="connsiteX6" fmla="*/ 6069330 w 7109460"/>
              <a:gd name="connsiteY6" fmla="*/ 842010 h 1344930"/>
              <a:gd name="connsiteX7" fmla="*/ 5875020 w 7109460"/>
              <a:gd name="connsiteY7" fmla="*/ 1013460 h 1344930"/>
              <a:gd name="connsiteX8" fmla="*/ 5619750 w 7109460"/>
              <a:gd name="connsiteY8" fmla="*/ 1234440 h 1344930"/>
              <a:gd name="connsiteX9" fmla="*/ 5494020 w 7109460"/>
              <a:gd name="connsiteY9" fmla="*/ 1291590 h 1344930"/>
              <a:gd name="connsiteX10" fmla="*/ 5200650 w 7109460"/>
              <a:gd name="connsiteY10" fmla="*/ 1280160 h 1344930"/>
              <a:gd name="connsiteX11" fmla="*/ 4895850 w 7109460"/>
              <a:gd name="connsiteY11" fmla="*/ 1329690 h 1344930"/>
              <a:gd name="connsiteX12" fmla="*/ 4709160 w 7109460"/>
              <a:gd name="connsiteY12" fmla="*/ 1341120 h 1344930"/>
              <a:gd name="connsiteX13" fmla="*/ 4309110 w 7109460"/>
              <a:gd name="connsiteY13" fmla="*/ 1325880 h 1344930"/>
              <a:gd name="connsiteX14" fmla="*/ 3928110 w 7109460"/>
              <a:gd name="connsiteY14" fmla="*/ 1226820 h 1344930"/>
              <a:gd name="connsiteX15" fmla="*/ 3611880 w 7109460"/>
              <a:gd name="connsiteY15" fmla="*/ 1158240 h 1344930"/>
              <a:gd name="connsiteX16" fmla="*/ 2827020 w 7109460"/>
              <a:gd name="connsiteY16" fmla="*/ 868680 h 1344930"/>
              <a:gd name="connsiteX17" fmla="*/ 2362200 w 7109460"/>
              <a:gd name="connsiteY17" fmla="*/ 674370 h 1344930"/>
              <a:gd name="connsiteX18" fmla="*/ 2209800 w 7109460"/>
              <a:gd name="connsiteY18" fmla="*/ 598170 h 1344930"/>
              <a:gd name="connsiteX19" fmla="*/ 1905000 w 7109460"/>
              <a:gd name="connsiteY19" fmla="*/ 445770 h 1344930"/>
              <a:gd name="connsiteX20" fmla="*/ 1447800 w 7109460"/>
              <a:gd name="connsiteY20" fmla="*/ 750570 h 1344930"/>
              <a:gd name="connsiteX21" fmla="*/ 609600 w 7109460"/>
              <a:gd name="connsiteY21" fmla="*/ 902970 h 1344930"/>
              <a:gd name="connsiteX22" fmla="*/ 0 w 7109460"/>
              <a:gd name="connsiteY22" fmla="*/ 82677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445770 h 1344930"/>
              <a:gd name="connsiteX20" fmla="*/ 1905000 w 7566660"/>
              <a:gd name="connsiteY20" fmla="*/ 750570 h 1344930"/>
              <a:gd name="connsiteX21" fmla="*/ 1066800 w 7566660"/>
              <a:gd name="connsiteY21" fmla="*/ 902970 h 1344930"/>
              <a:gd name="connsiteX22" fmla="*/ 0 w 7566660"/>
              <a:gd name="connsiteY22"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445770 h 1344930"/>
              <a:gd name="connsiteX20" fmla="*/ 1905000 w 7566660"/>
              <a:gd name="connsiteY20" fmla="*/ 750570 h 1344930"/>
              <a:gd name="connsiteX21" fmla="*/ 990600 w 7566660"/>
              <a:gd name="connsiteY21" fmla="*/ 914400 h 1344930"/>
              <a:gd name="connsiteX22" fmla="*/ 0 w 7566660"/>
              <a:gd name="connsiteY22"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445770 h 1344930"/>
              <a:gd name="connsiteX20" fmla="*/ 1905000 w 7566660"/>
              <a:gd name="connsiteY20" fmla="*/ 685800 h 1344930"/>
              <a:gd name="connsiteX21" fmla="*/ 990600 w 7566660"/>
              <a:gd name="connsiteY21" fmla="*/ 914400 h 1344930"/>
              <a:gd name="connsiteX22" fmla="*/ 0 w 7566660"/>
              <a:gd name="connsiteY22"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445770 h 1344930"/>
              <a:gd name="connsiteX20" fmla="*/ 1905000 w 7566660"/>
              <a:gd name="connsiteY20" fmla="*/ 685800 h 1344930"/>
              <a:gd name="connsiteX21" fmla="*/ 990600 w 7566660"/>
              <a:gd name="connsiteY21" fmla="*/ 990600 h 1344930"/>
              <a:gd name="connsiteX22" fmla="*/ 0 w 7566660"/>
              <a:gd name="connsiteY22"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381000 h 1344930"/>
              <a:gd name="connsiteX20" fmla="*/ 1905000 w 7566660"/>
              <a:gd name="connsiteY20" fmla="*/ 685800 h 1344930"/>
              <a:gd name="connsiteX21" fmla="*/ 990600 w 7566660"/>
              <a:gd name="connsiteY21" fmla="*/ 990600 h 1344930"/>
              <a:gd name="connsiteX22" fmla="*/ 0 w 7566660"/>
              <a:gd name="connsiteY22"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667000 w 7566660"/>
              <a:gd name="connsiteY18" fmla="*/ 59817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19400 w 7566660"/>
              <a:gd name="connsiteY17" fmla="*/ 674370 h 1344930"/>
              <a:gd name="connsiteX18" fmla="*/ 2743200 w 7566660"/>
              <a:gd name="connsiteY18" fmla="*/ 53340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284220 w 7566660"/>
              <a:gd name="connsiteY16" fmla="*/ 868680 h 1344930"/>
              <a:gd name="connsiteX17" fmla="*/ 2895600 w 7566660"/>
              <a:gd name="connsiteY17" fmla="*/ 609600 h 1344930"/>
              <a:gd name="connsiteX18" fmla="*/ 2743200 w 7566660"/>
              <a:gd name="connsiteY18" fmla="*/ 53340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429000 w 7566660"/>
              <a:gd name="connsiteY16" fmla="*/ 838200 h 1344930"/>
              <a:gd name="connsiteX17" fmla="*/ 2895600 w 7566660"/>
              <a:gd name="connsiteY17" fmla="*/ 609600 h 1344930"/>
              <a:gd name="connsiteX18" fmla="*/ 2743200 w 7566660"/>
              <a:gd name="connsiteY18" fmla="*/ 53340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069080 w 7566660"/>
              <a:gd name="connsiteY15" fmla="*/ 1158240 h 1344930"/>
              <a:gd name="connsiteX16" fmla="*/ 3429000 w 7566660"/>
              <a:gd name="connsiteY16" fmla="*/ 838200 h 1344930"/>
              <a:gd name="connsiteX17" fmla="*/ 2895600 w 7566660"/>
              <a:gd name="connsiteY17" fmla="*/ 609600 h 1344930"/>
              <a:gd name="connsiteX18" fmla="*/ 2743200 w 7566660"/>
              <a:gd name="connsiteY18" fmla="*/ 53340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4930"/>
              <a:gd name="connsiteX1" fmla="*/ 7440930 w 7566660"/>
              <a:gd name="connsiteY1" fmla="*/ 182880 h 1344930"/>
              <a:gd name="connsiteX2" fmla="*/ 7303770 w 7566660"/>
              <a:gd name="connsiteY2" fmla="*/ 281940 h 1344930"/>
              <a:gd name="connsiteX3" fmla="*/ 7067550 w 7566660"/>
              <a:gd name="connsiteY3" fmla="*/ 457200 h 1344930"/>
              <a:gd name="connsiteX4" fmla="*/ 6941820 w 7566660"/>
              <a:gd name="connsiteY4" fmla="*/ 601980 h 1344930"/>
              <a:gd name="connsiteX5" fmla="*/ 6823710 w 7566660"/>
              <a:gd name="connsiteY5" fmla="*/ 716280 h 1344930"/>
              <a:gd name="connsiteX6" fmla="*/ 6526530 w 7566660"/>
              <a:gd name="connsiteY6" fmla="*/ 842010 h 1344930"/>
              <a:gd name="connsiteX7" fmla="*/ 6332220 w 7566660"/>
              <a:gd name="connsiteY7" fmla="*/ 1013460 h 1344930"/>
              <a:gd name="connsiteX8" fmla="*/ 6076950 w 7566660"/>
              <a:gd name="connsiteY8" fmla="*/ 1234440 h 1344930"/>
              <a:gd name="connsiteX9" fmla="*/ 5951220 w 7566660"/>
              <a:gd name="connsiteY9" fmla="*/ 1291590 h 1344930"/>
              <a:gd name="connsiteX10" fmla="*/ 5657850 w 7566660"/>
              <a:gd name="connsiteY10" fmla="*/ 1280160 h 1344930"/>
              <a:gd name="connsiteX11" fmla="*/ 5353050 w 7566660"/>
              <a:gd name="connsiteY11" fmla="*/ 1329690 h 1344930"/>
              <a:gd name="connsiteX12" fmla="*/ 5166360 w 7566660"/>
              <a:gd name="connsiteY12" fmla="*/ 1341120 h 1344930"/>
              <a:gd name="connsiteX13" fmla="*/ 4766310 w 7566660"/>
              <a:gd name="connsiteY13" fmla="*/ 1325880 h 1344930"/>
              <a:gd name="connsiteX14" fmla="*/ 4385310 w 7566660"/>
              <a:gd name="connsiteY14" fmla="*/ 1226820 h 1344930"/>
              <a:gd name="connsiteX15" fmla="*/ 4114800 w 7566660"/>
              <a:gd name="connsiteY15" fmla="*/ 1143000 h 1344930"/>
              <a:gd name="connsiteX16" fmla="*/ 3429000 w 7566660"/>
              <a:gd name="connsiteY16" fmla="*/ 838200 h 1344930"/>
              <a:gd name="connsiteX17" fmla="*/ 2895600 w 7566660"/>
              <a:gd name="connsiteY17" fmla="*/ 609600 h 1344930"/>
              <a:gd name="connsiteX18" fmla="*/ 2743200 w 7566660"/>
              <a:gd name="connsiteY18" fmla="*/ 533400 h 1344930"/>
              <a:gd name="connsiteX19" fmla="*/ 2362200 w 7566660"/>
              <a:gd name="connsiteY19" fmla="*/ 381000 h 1344930"/>
              <a:gd name="connsiteX20" fmla="*/ 2133600 w 7566660"/>
              <a:gd name="connsiteY20" fmla="*/ 533400 h 1344930"/>
              <a:gd name="connsiteX21" fmla="*/ 1905000 w 7566660"/>
              <a:gd name="connsiteY21" fmla="*/ 685800 h 1344930"/>
              <a:gd name="connsiteX22" fmla="*/ 990600 w 7566660"/>
              <a:gd name="connsiteY22" fmla="*/ 990600 h 1344930"/>
              <a:gd name="connsiteX23" fmla="*/ 0 w 7566660"/>
              <a:gd name="connsiteY23" fmla="*/ 762000 h 1344930"/>
              <a:gd name="connsiteX0" fmla="*/ 7566660 w 7566660"/>
              <a:gd name="connsiteY0" fmla="*/ 0 h 1341755"/>
              <a:gd name="connsiteX1" fmla="*/ 7440930 w 7566660"/>
              <a:gd name="connsiteY1" fmla="*/ 182880 h 1341755"/>
              <a:gd name="connsiteX2" fmla="*/ 7303770 w 7566660"/>
              <a:gd name="connsiteY2" fmla="*/ 281940 h 1341755"/>
              <a:gd name="connsiteX3" fmla="*/ 7067550 w 7566660"/>
              <a:gd name="connsiteY3" fmla="*/ 457200 h 1341755"/>
              <a:gd name="connsiteX4" fmla="*/ 6941820 w 7566660"/>
              <a:gd name="connsiteY4" fmla="*/ 601980 h 1341755"/>
              <a:gd name="connsiteX5" fmla="*/ 6823710 w 7566660"/>
              <a:gd name="connsiteY5" fmla="*/ 716280 h 1341755"/>
              <a:gd name="connsiteX6" fmla="*/ 6526530 w 7566660"/>
              <a:gd name="connsiteY6" fmla="*/ 842010 h 1341755"/>
              <a:gd name="connsiteX7" fmla="*/ 6332220 w 7566660"/>
              <a:gd name="connsiteY7" fmla="*/ 1013460 h 1341755"/>
              <a:gd name="connsiteX8" fmla="*/ 6076950 w 7566660"/>
              <a:gd name="connsiteY8" fmla="*/ 1234440 h 1341755"/>
              <a:gd name="connsiteX9" fmla="*/ 5951220 w 7566660"/>
              <a:gd name="connsiteY9" fmla="*/ 1291590 h 1341755"/>
              <a:gd name="connsiteX10" fmla="*/ 5657850 w 7566660"/>
              <a:gd name="connsiteY10" fmla="*/ 1280160 h 1341755"/>
              <a:gd name="connsiteX11" fmla="*/ 5353050 w 7566660"/>
              <a:gd name="connsiteY11" fmla="*/ 1329690 h 1341755"/>
              <a:gd name="connsiteX12" fmla="*/ 5166360 w 7566660"/>
              <a:gd name="connsiteY12" fmla="*/ 1341120 h 1341755"/>
              <a:gd name="connsiteX13" fmla="*/ 4766310 w 7566660"/>
              <a:gd name="connsiteY13" fmla="*/ 1325880 h 1341755"/>
              <a:gd name="connsiteX14" fmla="*/ 4419600 w 7566660"/>
              <a:gd name="connsiteY14" fmla="*/ 1295400 h 1341755"/>
              <a:gd name="connsiteX15" fmla="*/ 4114800 w 7566660"/>
              <a:gd name="connsiteY15" fmla="*/ 1143000 h 1341755"/>
              <a:gd name="connsiteX16" fmla="*/ 3429000 w 7566660"/>
              <a:gd name="connsiteY16" fmla="*/ 838200 h 1341755"/>
              <a:gd name="connsiteX17" fmla="*/ 2895600 w 7566660"/>
              <a:gd name="connsiteY17" fmla="*/ 609600 h 1341755"/>
              <a:gd name="connsiteX18" fmla="*/ 2743200 w 7566660"/>
              <a:gd name="connsiteY18" fmla="*/ 533400 h 1341755"/>
              <a:gd name="connsiteX19" fmla="*/ 2362200 w 7566660"/>
              <a:gd name="connsiteY19" fmla="*/ 381000 h 1341755"/>
              <a:gd name="connsiteX20" fmla="*/ 2133600 w 7566660"/>
              <a:gd name="connsiteY20" fmla="*/ 533400 h 1341755"/>
              <a:gd name="connsiteX21" fmla="*/ 1905000 w 7566660"/>
              <a:gd name="connsiteY21" fmla="*/ 685800 h 1341755"/>
              <a:gd name="connsiteX22" fmla="*/ 990600 w 7566660"/>
              <a:gd name="connsiteY22" fmla="*/ 990600 h 1341755"/>
              <a:gd name="connsiteX23" fmla="*/ 0 w 7566660"/>
              <a:gd name="connsiteY23" fmla="*/ 762000 h 1341755"/>
              <a:gd name="connsiteX0" fmla="*/ 7566660 w 7566660"/>
              <a:gd name="connsiteY0" fmla="*/ 0 h 1454151"/>
              <a:gd name="connsiteX1" fmla="*/ 7440930 w 7566660"/>
              <a:gd name="connsiteY1" fmla="*/ 182880 h 1454151"/>
              <a:gd name="connsiteX2" fmla="*/ 7303770 w 7566660"/>
              <a:gd name="connsiteY2" fmla="*/ 281940 h 1454151"/>
              <a:gd name="connsiteX3" fmla="*/ 7067550 w 7566660"/>
              <a:gd name="connsiteY3" fmla="*/ 457200 h 1454151"/>
              <a:gd name="connsiteX4" fmla="*/ 6941820 w 7566660"/>
              <a:gd name="connsiteY4" fmla="*/ 601980 h 1454151"/>
              <a:gd name="connsiteX5" fmla="*/ 6823710 w 7566660"/>
              <a:gd name="connsiteY5" fmla="*/ 716280 h 1454151"/>
              <a:gd name="connsiteX6" fmla="*/ 6526530 w 7566660"/>
              <a:gd name="connsiteY6" fmla="*/ 842010 h 1454151"/>
              <a:gd name="connsiteX7" fmla="*/ 6332220 w 7566660"/>
              <a:gd name="connsiteY7" fmla="*/ 1013460 h 1454151"/>
              <a:gd name="connsiteX8" fmla="*/ 6076950 w 7566660"/>
              <a:gd name="connsiteY8" fmla="*/ 1234440 h 1454151"/>
              <a:gd name="connsiteX9" fmla="*/ 5951220 w 7566660"/>
              <a:gd name="connsiteY9" fmla="*/ 1291590 h 1454151"/>
              <a:gd name="connsiteX10" fmla="*/ 5715000 w 7566660"/>
              <a:gd name="connsiteY10" fmla="*/ 1447801 h 1454151"/>
              <a:gd name="connsiteX11" fmla="*/ 5353050 w 7566660"/>
              <a:gd name="connsiteY11" fmla="*/ 1329690 h 1454151"/>
              <a:gd name="connsiteX12" fmla="*/ 5166360 w 7566660"/>
              <a:gd name="connsiteY12" fmla="*/ 1341120 h 1454151"/>
              <a:gd name="connsiteX13" fmla="*/ 4766310 w 7566660"/>
              <a:gd name="connsiteY13" fmla="*/ 1325880 h 1454151"/>
              <a:gd name="connsiteX14" fmla="*/ 4419600 w 7566660"/>
              <a:gd name="connsiteY14" fmla="*/ 1295400 h 1454151"/>
              <a:gd name="connsiteX15" fmla="*/ 4114800 w 7566660"/>
              <a:gd name="connsiteY15" fmla="*/ 1143000 h 1454151"/>
              <a:gd name="connsiteX16" fmla="*/ 3429000 w 7566660"/>
              <a:gd name="connsiteY16" fmla="*/ 838200 h 1454151"/>
              <a:gd name="connsiteX17" fmla="*/ 2895600 w 7566660"/>
              <a:gd name="connsiteY17" fmla="*/ 609600 h 1454151"/>
              <a:gd name="connsiteX18" fmla="*/ 2743200 w 7566660"/>
              <a:gd name="connsiteY18" fmla="*/ 533400 h 1454151"/>
              <a:gd name="connsiteX19" fmla="*/ 2362200 w 7566660"/>
              <a:gd name="connsiteY19" fmla="*/ 381000 h 1454151"/>
              <a:gd name="connsiteX20" fmla="*/ 2133600 w 7566660"/>
              <a:gd name="connsiteY20" fmla="*/ 533400 h 1454151"/>
              <a:gd name="connsiteX21" fmla="*/ 1905000 w 7566660"/>
              <a:gd name="connsiteY21" fmla="*/ 685800 h 1454151"/>
              <a:gd name="connsiteX22" fmla="*/ 990600 w 7566660"/>
              <a:gd name="connsiteY22" fmla="*/ 990600 h 1454151"/>
              <a:gd name="connsiteX23" fmla="*/ 0 w 7566660"/>
              <a:gd name="connsiteY23" fmla="*/ 762000 h 1454151"/>
              <a:gd name="connsiteX0" fmla="*/ 7566660 w 7566660"/>
              <a:gd name="connsiteY0" fmla="*/ 0 h 1473836"/>
              <a:gd name="connsiteX1" fmla="*/ 7440930 w 7566660"/>
              <a:gd name="connsiteY1" fmla="*/ 182880 h 1473836"/>
              <a:gd name="connsiteX2" fmla="*/ 7303770 w 7566660"/>
              <a:gd name="connsiteY2" fmla="*/ 281940 h 1473836"/>
              <a:gd name="connsiteX3" fmla="*/ 7067550 w 7566660"/>
              <a:gd name="connsiteY3" fmla="*/ 457200 h 1473836"/>
              <a:gd name="connsiteX4" fmla="*/ 6941820 w 7566660"/>
              <a:gd name="connsiteY4" fmla="*/ 601980 h 1473836"/>
              <a:gd name="connsiteX5" fmla="*/ 6823710 w 7566660"/>
              <a:gd name="connsiteY5" fmla="*/ 716280 h 1473836"/>
              <a:gd name="connsiteX6" fmla="*/ 6526530 w 7566660"/>
              <a:gd name="connsiteY6" fmla="*/ 842010 h 1473836"/>
              <a:gd name="connsiteX7" fmla="*/ 6332220 w 7566660"/>
              <a:gd name="connsiteY7" fmla="*/ 1013460 h 1473836"/>
              <a:gd name="connsiteX8" fmla="*/ 6076950 w 7566660"/>
              <a:gd name="connsiteY8" fmla="*/ 1234440 h 1473836"/>
              <a:gd name="connsiteX9" fmla="*/ 5951220 w 7566660"/>
              <a:gd name="connsiteY9" fmla="*/ 1291590 h 1473836"/>
              <a:gd name="connsiteX10" fmla="*/ 5715000 w 7566660"/>
              <a:gd name="connsiteY10" fmla="*/ 1447801 h 1473836"/>
              <a:gd name="connsiteX11" fmla="*/ 5334000 w 7566660"/>
              <a:gd name="connsiteY11" fmla="*/ 1447801 h 1473836"/>
              <a:gd name="connsiteX12" fmla="*/ 5166360 w 7566660"/>
              <a:gd name="connsiteY12" fmla="*/ 1341120 h 1473836"/>
              <a:gd name="connsiteX13" fmla="*/ 4766310 w 7566660"/>
              <a:gd name="connsiteY13" fmla="*/ 1325880 h 1473836"/>
              <a:gd name="connsiteX14" fmla="*/ 4419600 w 7566660"/>
              <a:gd name="connsiteY14" fmla="*/ 1295400 h 1473836"/>
              <a:gd name="connsiteX15" fmla="*/ 4114800 w 7566660"/>
              <a:gd name="connsiteY15" fmla="*/ 1143000 h 1473836"/>
              <a:gd name="connsiteX16" fmla="*/ 3429000 w 7566660"/>
              <a:gd name="connsiteY16" fmla="*/ 838200 h 1473836"/>
              <a:gd name="connsiteX17" fmla="*/ 2895600 w 7566660"/>
              <a:gd name="connsiteY17" fmla="*/ 609600 h 1473836"/>
              <a:gd name="connsiteX18" fmla="*/ 2743200 w 7566660"/>
              <a:gd name="connsiteY18" fmla="*/ 533400 h 1473836"/>
              <a:gd name="connsiteX19" fmla="*/ 2362200 w 7566660"/>
              <a:gd name="connsiteY19" fmla="*/ 381000 h 1473836"/>
              <a:gd name="connsiteX20" fmla="*/ 2133600 w 7566660"/>
              <a:gd name="connsiteY20" fmla="*/ 533400 h 1473836"/>
              <a:gd name="connsiteX21" fmla="*/ 1905000 w 7566660"/>
              <a:gd name="connsiteY21" fmla="*/ 685800 h 1473836"/>
              <a:gd name="connsiteX22" fmla="*/ 990600 w 7566660"/>
              <a:gd name="connsiteY22" fmla="*/ 990600 h 1473836"/>
              <a:gd name="connsiteX23" fmla="*/ 0 w 7566660"/>
              <a:gd name="connsiteY23" fmla="*/ 762000 h 1473836"/>
              <a:gd name="connsiteX0" fmla="*/ 7566660 w 7566660"/>
              <a:gd name="connsiteY0" fmla="*/ 0 h 1473836"/>
              <a:gd name="connsiteX1" fmla="*/ 7440930 w 7566660"/>
              <a:gd name="connsiteY1" fmla="*/ 182880 h 1473836"/>
              <a:gd name="connsiteX2" fmla="*/ 7303770 w 7566660"/>
              <a:gd name="connsiteY2" fmla="*/ 281940 h 1473836"/>
              <a:gd name="connsiteX3" fmla="*/ 7067550 w 7566660"/>
              <a:gd name="connsiteY3" fmla="*/ 457200 h 1473836"/>
              <a:gd name="connsiteX4" fmla="*/ 6941820 w 7566660"/>
              <a:gd name="connsiteY4" fmla="*/ 601980 h 1473836"/>
              <a:gd name="connsiteX5" fmla="*/ 6823710 w 7566660"/>
              <a:gd name="connsiteY5" fmla="*/ 716280 h 1473836"/>
              <a:gd name="connsiteX6" fmla="*/ 6526530 w 7566660"/>
              <a:gd name="connsiteY6" fmla="*/ 842010 h 1473836"/>
              <a:gd name="connsiteX7" fmla="*/ 6332220 w 7566660"/>
              <a:gd name="connsiteY7" fmla="*/ 1013460 h 1473836"/>
              <a:gd name="connsiteX8" fmla="*/ 6076950 w 7566660"/>
              <a:gd name="connsiteY8" fmla="*/ 1234440 h 1473836"/>
              <a:gd name="connsiteX9" fmla="*/ 5951220 w 7566660"/>
              <a:gd name="connsiteY9" fmla="*/ 1291590 h 1473836"/>
              <a:gd name="connsiteX10" fmla="*/ 5715000 w 7566660"/>
              <a:gd name="connsiteY10" fmla="*/ 1447801 h 1473836"/>
              <a:gd name="connsiteX11" fmla="*/ 5334000 w 7566660"/>
              <a:gd name="connsiteY11" fmla="*/ 1447801 h 1473836"/>
              <a:gd name="connsiteX12" fmla="*/ 5105400 w 7566660"/>
              <a:gd name="connsiteY12" fmla="*/ 1371600 h 1473836"/>
              <a:gd name="connsiteX13" fmla="*/ 4766310 w 7566660"/>
              <a:gd name="connsiteY13" fmla="*/ 1325880 h 1473836"/>
              <a:gd name="connsiteX14" fmla="*/ 4419600 w 7566660"/>
              <a:gd name="connsiteY14" fmla="*/ 1295400 h 1473836"/>
              <a:gd name="connsiteX15" fmla="*/ 4114800 w 7566660"/>
              <a:gd name="connsiteY15" fmla="*/ 1143000 h 1473836"/>
              <a:gd name="connsiteX16" fmla="*/ 3429000 w 7566660"/>
              <a:gd name="connsiteY16" fmla="*/ 838200 h 1473836"/>
              <a:gd name="connsiteX17" fmla="*/ 2895600 w 7566660"/>
              <a:gd name="connsiteY17" fmla="*/ 609600 h 1473836"/>
              <a:gd name="connsiteX18" fmla="*/ 2743200 w 7566660"/>
              <a:gd name="connsiteY18" fmla="*/ 533400 h 1473836"/>
              <a:gd name="connsiteX19" fmla="*/ 2362200 w 7566660"/>
              <a:gd name="connsiteY19" fmla="*/ 381000 h 1473836"/>
              <a:gd name="connsiteX20" fmla="*/ 2133600 w 7566660"/>
              <a:gd name="connsiteY20" fmla="*/ 533400 h 1473836"/>
              <a:gd name="connsiteX21" fmla="*/ 1905000 w 7566660"/>
              <a:gd name="connsiteY21" fmla="*/ 685800 h 1473836"/>
              <a:gd name="connsiteX22" fmla="*/ 990600 w 7566660"/>
              <a:gd name="connsiteY22" fmla="*/ 990600 h 1473836"/>
              <a:gd name="connsiteX23" fmla="*/ 0 w 7566660"/>
              <a:gd name="connsiteY23" fmla="*/ 762000 h 1473836"/>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6823710 w 7566660"/>
              <a:gd name="connsiteY5" fmla="*/ 716280 h 1460501"/>
              <a:gd name="connsiteX6" fmla="*/ 6526530 w 7566660"/>
              <a:gd name="connsiteY6" fmla="*/ 842010 h 1460501"/>
              <a:gd name="connsiteX7" fmla="*/ 6332220 w 7566660"/>
              <a:gd name="connsiteY7" fmla="*/ 1013460 h 1460501"/>
              <a:gd name="connsiteX8" fmla="*/ 6076950 w 7566660"/>
              <a:gd name="connsiteY8" fmla="*/ 1234440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6823710 w 7566660"/>
              <a:gd name="connsiteY5" fmla="*/ 716280 h 1460501"/>
              <a:gd name="connsiteX6" fmla="*/ 6526530 w 7566660"/>
              <a:gd name="connsiteY6" fmla="*/ 842010 h 1460501"/>
              <a:gd name="connsiteX7" fmla="*/ 6332220 w 7566660"/>
              <a:gd name="connsiteY7" fmla="*/ 1013460 h 1460501"/>
              <a:gd name="connsiteX8" fmla="*/ 6248400 w 7566660"/>
              <a:gd name="connsiteY8" fmla="*/ 1295401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6823710 w 7566660"/>
              <a:gd name="connsiteY5" fmla="*/ 716280 h 1460501"/>
              <a:gd name="connsiteX6" fmla="*/ 6526530 w 7566660"/>
              <a:gd name="connsiteY6" fmla="*/ 842010 h 1460501"/>
              <a:gd name="connsiteX7" fmla="*/ 6629400 w 7566660"/>
              <a:gd name="connsiteY7" fmla="*/ 1219201 h 1460501"/>
              <a:gd name="connsiteX8" fmla="*/ 6248400 w 7566660"/>
              <a:gd name="connsiteY8" fmla="*/ 1295401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6823710 w 7566660"/>
              <a:gd name="connsiteY5" fmla="*/ 716280 h 1460501"/>
              <a:gd name="connsiteX6" fmla="*/ 6526530 w 7566660"/>
              <a:gd name="connsiteY6" fmla="*/ 842010 h 1460501"/>
              <a:gd name="connsiteX7" fmla="*/ 6629400 w 7566660"/>
              <a:gd name="connsiteY7" fmla="*/ 1219201 h 1460501"/>
              <a:gd name="connsiteX8" fmla="*/ 6248400 w 7566660"/>
              <a:gd name="connsiteY8" fmla="*/ 1371601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6823710 w 7566660"/>
              <a:gd name="connsiteY5" fmla="*/ 716280 h 1460501"/>
              <a:gd name="connsiteX6" fmla="*/ 6781800 w 7566660"/>
              <a:gd name="connsiteY6" fmla="*/ 1295401 h 1460501"/>
              <a:gd name="connsiteX7" fmla="*/ 6629400 w 7566660"/>
              <a:gd name="connsiteY7" fmla="*/ 1219201 h 1460501"/>
              <a:gd name="connsiteX8" fmla="*/ 6248400 w 7566660"/>
              <a:gd name="connsiteY8" fmla="*/ 1371601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566660"/>
              <a:gd name="connsiteY0" fmla="*/ 0 h 1460501"/>
              <a:gd name="connsiteX1" fmla="*/ 7440930 w 7566660"/>
              <a:gd name="connsiteY1" fmla="*/ 182880 h 1460501"/>
              <a:gd name="connsiteX2" fmla="*/ 7303770 w 7566660"/>
              <a:gd name="connsiteY2" fmla="*/ 281940 h 1460501"/>
              <a:gd name="connsiteX3" fmla="*/ 7067550 w 7566660"/>
              <a:gd name="connsiteY3" fmla="*/ 457200 h 1460501"/>
              <a:gd name="connsiteX4" fmla="*/ 6941820 w 7566660"/>
              <a:gd name="connsiteY4" fmla="*/ 601980 h 1460501"/>
              <a:gd name="connsiteX5" fmla="*/ 7162800 w 7566660"/>
              <a:gd name="connsiteY5" fmla="*/ 990601 h 1460501"/>
              <a:gd name="connsiteX6" fmla="*/ 6781800 w 7566660"/>
              <a:gd name="connsiteY6" fmla="*/ 1295401 h 1460501"/>
              <a:gd name="connsiteX7" fmla="*/ 6629400 w 7566660"/>
              <a:gd name="connsiteY7" fmla="*/ 1219201 h 1460501"/>
              <a:gd name="connsiteX8" fmla="*/ 6248400 w 7566660"/>
              <a:gd name="connsiteY8" fmla="*/ 1371601 h 1460501"/>
              <a:gd name="connsiteX9" fmla="*/ 6096000 w 7566660"/>
              <a:gd name="connsiteY9" fmla="*/ 1371600 h 1460501"/>
              <a:gd name="connsiteX10" fmla="*/ 5715000 w 7566660"/>
              <a:gd name="connsiteY10" fmla="*/ 1447801 h 1460501"/>
              <a:gd name="connsiteX11" fmla="*/ 5334000 w 7566660"/>
              <a:gd name="connsiteY11" fmla="*/ 1447801 h 1460501"/>
              <a:gd name="connsiteX12" fmla="*/ 5105400 w 7566660"/>
              <a:gd name="connsiteY12" fmla="*/ 1371600 h 1460501"/>
              <a:gd name="connsiteX13" fmla="*/ 4766310 w 7566660"/>
              <a:gd name="connsiteY13" fmla="*/ 1325880 h 1460501"/>
              <a:gd name="connsiteX14" fmla="*/ 4419600 w 7566660"/>
              <a:gd name="connsiteY14" fmla="*/ 1295400 h 1460501"/>
              <a:gd name="connsiteX15" fmla="*/ 4114800 w 7566660"/>
              <a:gd name="connsiteY15" fmla="*/ 1143000 h 1460501"/>
              <a:gd name="connsiteX16" fmla="*/ 3429000 w 7566660"/>
              <a:gd name="connsiteY16" fmla="*/ 838200 h 1460501"/>
              <a:gd name="connsiteX17" fmla="*/ 2895600 w 7566660"/>
              <a:gd name="connsiteY17" fmla="*/ 609600 h 1460501"/>
              <a:gd name="connsiteX18" fmla="*/ 2743200 w 7566660"/>
              <a:gd name="connsiteY18" fmla="*/ 533400 h 1460501"/>
              <a:gd name="connsiteX19" fmla="*/ 2362200 w 7566660"/>
              <a:gd name="connsiteY19" fmla="*/ 381000 h 1460501"/>
              <a:gd name="connsiteX20" fmla="*/ 2133600 w 7566660"/>
              <a:gd name="connsiteY20" fmla="*/ 533400 h 1460501"/>
              <a:gd name="connsiteX21" fmla="*/ 1905000 w 7566660"/>
              <a:gd name="connsiteY21" fmla="*/ 685800 h 1460501"/>
              <a:gd name="connsiteX22" fmla="*/ 990600 w 7566660"/>
              <a:gd name="connsiteY22" fmla="*/ 990600 h 1460501"/>
              <a:gd name="connsiteX23" fmla="*/ 0 w 7566660"/>
              <a:gd name="connsiteY23" fmla="*/ 762000 h 1460501"/>
              <a:gd name="connsiteX0" fmla="*/ 7566660 w 7635875"/>
              <a:gd name="connsiteY0" fmla="*/ 0 h 1460501"/>
              <a:gd name="connsiteX1" fmla="*/ 7440930 w 7635875"/>
              <a:gd name="connsiteY1" fmla="*/ 182880 h 1460501"/>
              <a:gd name="connsiteX2" fmla="*/ 7303770 w 7635875"/>
              <a:gd name="connsiteY2" fmla="*/ 281940 h 1460501"/>
              <a:gd name="connsiteX3" fmla="*/ 7067550 w 7635875"/>
              <a:gd name="connsiteY3" fmla="*/ 457200 h 1460501"/>
              <a:gd name="connsiteX4" fmla="*/ 7620000 w 7635875"/>
              <a:gd name="connsiteY4" fmla="*/ 685801 h 1460501"/>
              <a:gd name="connsiteX5" fmla="*/ 7162800 w 7635875"/>
              <a:gd name="connsiteY5" fmla="*/ 990601 h 1460501"/>
              <a:gd name="connsiteX6" fmla="*/ 6781800 w 7635875"/>
              <a:gd name="connsiteY6" fmla="*/ 1295401 h 1460501"/>
              <a:gd name="connsiteX7" fmla="*/ 6629400 w 7635875"/>
              <a:gd name="connsiteY7" fmla="*/ 1219201 h 1460501"/>
              <a:gd name="connsiteX8" fmla="*/ 6248400 w 7635875"/>
              <a:gd name="connsiteY8" fmla="*/ 1371601 h 1460501"/>
              <a:gd name="connsiteX9" fmla="*/ 6096000 w 7635875"/>
              <a:gd name="connsiteY9" fmla="*/ 1371600 h 1460501"/>
              <a:gd name="connsiteX10" fmla="*/ 5715000 w 7635875"/>
              <a:gd name="connsiteY10" fmla="*/ 1447801 h 1460501"/>
              <a:gd name="connsiteX11" fmla="*/ 5334000 w 7635875"/>
              <a:gd name="connsiteY11" fmla="*/ 1447801 h 1460501"/>
              <a:gd name="connsiteX12" fmla="*/ 5105400 w 7635875"/>
              <a:gd name="connsiteY12" fmla="*/ 1371600 h 1460501"/>
              <a:gd name="connsiteX13" fmla="*/ 4766310 w 7635875"/>
              <a:gd name="connsiteY13" fmla="*/ 1325880 h 1460501"/>
              <a:gd name="connsiteX14" fmla="*/ 4419600 w 7635875"/>
              <a:gd name="connsiteY14" fmla="*/ 1295400 h 1460501"/>
              <a:gd name="connsiteX15" fmla="*/ 4114800 w 7635875"/>
              <a:gd name="connsiteY15" fmla="*/ 1143000 h 1460501"/>
              <a:gd name="connsiteX16" fmla="*/ 3429000 w 7635875"/>
              <a:gd name="connsiteY16" fmla="*/ 838200 h 1460501"/>
              <a:gd name="connsiteX17" fmla="*/ 2895600 w 7635875"/>
              <a:gd name="connsiteY17" fmla="*/ 609600 h 1460501"/>
              <a:gd name="connsiteX18" fmla="*/ 2743200 w 7635875"/>
              <a:gd name="connsiteY18" fmla="*/ 533400 h 1460501"/>
              <a:gd name="connsiteX19" fmla="*/ 2362200 w 7635875"/>
              <a:gd name="connsiteY19" fmla="*/ 381000 h 1460501"/>
              <a:gd name="connsiteX20" fmla="*/ 2133600 w 7635875"/>
              <a:gd name="connsiteY20" fmla="*/ 533400 h 1460501"/>
              <a:gd name="connsiteX21" fmla="*/ 1905000 w 7635875"/>
              <a:gd name="connsiteY21" fmla="*/ 685800 h 1460501"/>
              <a:gd name="connsiteX22" fmla="*/ 990600 w 7635875"/>
              <a:gd name="connsiteY22" fmla="*/ 990600 h 1460501"/>
              <a:gd name="connsiteX23" fmla="*/ 0 w 7635875"/>
              <a:gd name="connsiteY23" fmla="*/ 762000 h 1460501"/>
              <a:gd name="connsiteX0" fmla="*/ 7566660 w 7977505"/>
              <a:gd name="connsiteY0" fmla="*/ 0 h 1460501"/>
              <a:gd name="connsiteX1" fmla="*/ 7440930 w 7977505"/>
              <a:gd name="connsiteY1" fmla="*/ 182880 h 1460501"/>
              <a:gd name="connsiteX2" fmla="*/ 7303770 w 7977505"/>
              <a:gd name="connsiteY2" fmla="*/ 281940 h 1460501"/>
              <a:gd name="connsiteX3" fmla="*/ 7924800 w 7977505"/>
              <a:gd name="connsiteY3" fmla="*/ 381001 h 1460501"/>
              <a:gd name="connsiteX4" fmla="*/ 7620000 w 7977505"/>
              <a:gd name="connsiteY4" fmla="*/ 685801 h 1460501"/>
              <a:gd name="connsiteX5" fmla="*/ 7162800 w 7977505"/>
              <a:gd name="connsiteY5" fmla="*/ 990601 h 1460501"/>
              <a:gd name="connsiteX6" fmla="*/ 6781800 w 7977505"/>
              <a:gd name="connsiteY6" fmla="*/ 1295401 h 1460501"/>
              <a:gd name="connsiteX7" fmla="*/ 6629400 w 7977505"/>
              <a:gd name="connsiteY7" fmla="*/ 1219201 h 1460501"/>
              <a:gd name="connsiteX8" fmla="*/ 6248400 w 7977505"/>
              <a:gd name="connsiteY8" fmla="*/ 1371601 h 1460501"/>
              <a:gd name="connsiteX9" fmla="*/ 6096000 w 7977505"/>
              <a:gd name="connsiteY9" fmla="*/ 1371600 h 1460501"/>
              <a:gd name="connsiteX10" fmla="*/ 5715000 w 7977505"/>
              <a:gd name="connsiteY10" fmla="*/ 1447801 h 1460501"/>
              <a:gd name="connsiteX11" fmla="*/ 5334000 w 7977505"/>
              <a:gd name="connsiteY11" fmla="*/ 1447801 h 1460501"/>
              <a:gd name="connsiteX12" fmla="*/ 5105400 w 7977505"/>
              <a:gd name="connsiteY12" fmla="*/ 1371600 h 1460501"/>
              <a:gd name="connsiteX13" fmla="*/ 4766310 w 7977505"/>
              <a:gd name="connsiteY13" fmla="*/ 1325880 h 1460501"/>
              <a:gd name="connsiteX14" fmla="*/ 4419600 w 7977505"/>
              <a:gd name="connsiteY14" fmla="*/ 1295400 h 1460501"/>
              <a:gd name="connsiteX15" fmla="*/ 4114800 w 7977505"/>
              <a:gd name="connsiteY15" fmla="*/ 1143000 h 1460501"/>
              <a:gd name="connsiteX16" fmla="*/ 3429000 w 7977505"/>
              <a:gd name="connsiteY16" fmla="*/ 838200 h 1460501"/>
              <a:gd name="connsiteX17" fmla="*/ 2895600 w 7977505"/>
              <a:gd name="connsiteY17" fmla="*/ 609600 h 1460501"/>
              <a:gd name="connsiteX18" fmla="*/ 2743200 w 7977505"/>
              <a:gd name="connsiteY18" fmla="*/ 533400 h 1460501"/>
              <a:gd name="connsiteX19" fmla="*/ 2362200 w 7977505"/>
              <a:gd name="connsiteY19" fmla="*/ 381000 h 1460501"/>
              <a:gd name="connsiteX20" fmla="*/ 2133600 w 7977505"/>
              <a:gd name="connsiteY20" fmla="*/ 533400 h 1460501"/>
              <a:gd name="connsiteX21" fmla="*/ 1905000 w 7977505"/>
              <a:gd name="connsiteY21" fmla="*/ 685800 h 1460501"/>
              <a:gd name="connsiteX22" fmla="*/ 990600 w 7977505"/>
              <a:gd name="connsiteY22" fmla="*/ 990600 h 1460501"/>
              <a:gd name="connsiteX23" fmla="*/ 0 w 7977505"/>
              <a:gd name="connsiteY23" fmla="*/ 762000 h 1460501"/>
              <a:gd name="connsiteX0" fmla="*/ 7566660 w 8305800"/>
              <a:gd name="connsiteY0" fmla="*/ 0 h 1460501"/>
              <a:gd name="connsiteX1" fmla="*/ 7440930 w 8305800"/>
              <a:gd name="connsiteY1" fmla="*/ 182880 h 1460501"/>
              <a:gd name="connsiteX2" fmla="*/ 8305800 w 8305800"/>
              <a:gd name="connsiteY2" fmla="*/ 152401 h 1460501"/>
              <a:gd name="connsiteX3" fmla="*/ 7924800 w 8305800"/>
              <a:gd name="connsiteY3" fmla="*/ 381001 h 1460501"/>
              <a:gd name="connsiteX4" fmla="*/ 7620000 w 8305800"/>
              <a:gd name="connsiteY4" fmla="*/ 685801 h 1460501"/>
              <a:gd name="connsiteX5" fmla="*/ 7162800 w 8305800"/>
              <a:gd name="connsiteY5" fmla="*/ 990601 h 1460501"/>
              <a:gd name="connsiteX6" fmla="*/ 6781800 w 8305800"/>
              <a:gd name="connsiteY6" fmla="*/ 1295401 h 1460501"/>
              <a:gd name="connsiteX7" fmla="*/ 6629400 w 8305800"/>
              <a:gd name="connsiteY7" fmla="*/ 1219201 h 1460501"/>
              <a:gd name="connsiteX8" fmla="*/ 6248400 w 8305800"/>
              <a:gd name="connsiteY8" fmla="*/ 1371601 h 1460501"/>
              <a:gd name="connsiteX9" fmla="*/ 6096000 w 8305800"/>
              <a:gd name="connsiteY9" fmla="*/ 1371600 h 1460501"/>
              <a:gd name="connsiteX10" fmla="*/ 5715000 w 8305800"/>
              <a:gd name="connsiteY10" fmla="*/ 1447801 h 1460501"/>
              <a:gd name="connsiteX11" fmla="*/ 5334000 w 8305800"/>
              <a:gd name="connsiteY11" fmla="*/ 1447801 h 1460501"/>
              <a:gd name="connsiteX12" fmla="*/ 5105400 w 8305800"/>
              <a:gd name="connsiteY12" fmla="*/ 1371600 h 1460501"/>
              <a:gd name="connsiteX13" fmla="*/ 4766310 w 8305800"/>
              <a:gd name="connsiteY13" fmla="*/ 1325880 h 1460501"/>
              <a:gd name="connsiteX14" fmla="*/ 4419600 w 8305800"/>
              <a:gd name="connsiteY14" fmla="*/ 1295400 h 1460501"/>
              <a:gd name="connsiteX15" fmla="*/ 4114800 w 8305800"/>
              <a:gd name="connsiteY15" fmla="*/ 1143000 h 1460501"/>
              <a:gd name="connsiteX16" fmla="*/ 3429000 w 8305800"/>
              <a:gd name="connsiteY16" fmla="*/ 838200 h 1460501"/>
              <a:gd name="connsiteX17" fmla="*/ 2895600 w 8305800"/>
              <a:gd name="connsiteY17" fmla="*/ 609600 h 1460501"/>
              <a:gd name="connsiteX18" fmla="*/ 2743200 w 8305800"/>
              <a:gd name="connsiteY18" fmla="*/ 533400 h 1460501"/>
              <a:gd name="connsiteX19" fmla="*/ 2362200 w 8305800"/>
              <a:gd name="connsiteY19" fmla="*/ 381000 h 1460501"/>
              <a:gd name="connsiteX20" fmla="*/ 2133600 w 8305800"/>
              <a:gd name="connsiteY20" fmla="*/ 533400 h 1460501"/>
              <a:gd name="connsiteX21" fmla="*/ 1905000 w 8305800"/>
              <a:gd name="connsiteY21" fmla="*/ 685800 h 1460501"/>
              <a:gd name="connsiteX22" fmla="*/ 990600 w 8305800"/>
              <a:gd name="connsiteY22" fmla="*/ 990600 h 1460501"/>
              <a:gd name="connsiteX23" fmla="*/ 0 w 8305800"/>
              <a:gd name="connsiteY23" fmla="*/ 762000 h 1460501"/>
              <a:gd name="connsiteX0" fmla="*/ 7566660 w 8657589"/>
              <a:gd name="connsiteY0" fmla="*/ 25399 h 1485900"/>
              <a:gd name="connsiteX1" fmla="*/ 8534399 w 8657589"/>
              <a:gd name="connsiteY1" fmla="*/ 25400 h 1485900"/>
              <a:gd name="connsiteX2" fmla="*/ 8305800 w 8657589"/>
              <a:gd name="connsiteY2" fmla="*/ 177800 h 1485900"/>
              <a:gd name="connsiteX3" fmla="*/ 7924800 w 8657589"/>
              <a:gd name="connsiteY3" fmla="*/ 406400 h 1485900"/>
              <a:gd name="connsiteX4" fmla="*/ 7620000 w 8657589"/>
              <a:gd name="connsiteY4" fmla="*/ 711200 h 1485900"/>
              <a:gd name="connsiteX5" fmla="*/ 7162800 w 8657589"/>
              <a:gd name="connsiteY5" fmla="*/ 1016000 h 1485900"/>
              <a:gd name="connsiteX6" fmla="*/ 6781800 w 8657589"/>
              <a:gd name="connsiteY6" fmla="*/ 1320800 h 1485900"/>
              <a:gd name="connsiteX7" fmla="*/ 6629400 w 8657589"/>
              <a:gd name="connsiteY7" fmla="*/ 1244600 h 1485900"/>
              <a:gd name="connsiteX8" fmla="*/ 6248400 w 8657589"/>
              <a:gd name="connsiteY8" fmla="*/ 1397000 h 1485900"/>
              <a:gd name="connsiteX9" fmla="*/ 6096000 w 8657589"/>
              <a:gd name="connsiteY9" fmla="*/ 1396999 h 1485900"/>
              <a:gd name="connsiteX10" fmla="*/ 5715000 w 8657589"/>
              <a:gd name="connsiteY10" fmla="*/ 1473200 h 1485900"/>
              <a:gd name="connsiteX11" fmla="*/ 5334000 w 8657589"/>
              <a:gd name="connsiteY11" fmla="*/ 1473200 h 1485900"/>
              <a:gd name="connsiteX12" fmla="*/ 5105400 w 8657589"/>
              <a:gd name="connsiteY12" fmla="*/ 1396999 h 1485900"/>
              <a:gd name="connsiteX13" fmla="*/ 4766310 w 8657589"/>
              <a:gd name="connsiteY13" fmla="*/ 1351279 h 1485900"/>
              <a:gd name="connsiteX14" fmla="*/ 4419600 w 8657589"/>
              <a:gd name="connsiteY14" fmla="*/ 1320799 h 1485900"/>
              <a:gd name="connsiteX15" fmla="*/ 4114800 w 8657589"/>
              <a:gd name="connsiteY15" fmla="*/ 1168399 h 1485900"/>
              <a:gd name="connsiteX16" fmla="*/ 3429000 w 8657589"/>
              <a:gd name="connsiteY16" fmla="*/ 863599 h 1485900"/>
              <a:gd name="connsiteX17" fmla="*/ 2895600 w 8657589"/>
              <a:gd name="connsiteY17" fmla="*/ 634999 h 1485900"/>
              <a:gd name="connsiteX18" fmla="*/ 2743200 w 8657589"/>
              <a:gd name="connsiteY18" fmla="*/ 558799 h 1485900"/>
              <a:gd name="connsiteX19" fmla="*/ 2362200 w 8657589"/>
              <a:gd name="connsiteY19" fmla="*/ 406399 h 1485900"/>
              <a:gd name="connsiteX20" fmla="*/ 2133600 w 8657589"/>
              <a:gd name="connsiteY20" fmla="*/ 558799 h 1485900"/>
              <a:gd name="connsiteX21" fmla="*/ 1905000 w 8657589"/>
              <a:gd name="connsiteY21" fmla="*/ 711199 h 1485900"/>
              <a:gd name="connsiteX22" fmla="*/ 990600 w 8657589"/>
              <a:gd name="connsiteY22" fmla="*/ 1015999 h 1485900"/>
              <a:gd name="connsiteX23" fmla="*/ 0 w 8657589"/>
              <a:gd name="connsiteY23" fmla="*/ 787399 h 1485900"/>
              <a:gd name="connsiteX0" fmla="*/ 7566660 w 8635999"/>
              <a:gd name="connsiteY0" fmla="*/ 25399 h 1485900"/>
              <a:gd name="connsiteX1" fmla="*/ 7696199 w 8635999"/>
              <a:gd name="connsiteY1" fmla="*/ 25400 h 1485900"/>
              <a:gd name="connsiteX2" fmla="*/ 8534399 w 8635999"/>
              <a:gd name="connsiteY2" fmla="*/ 25400 h 1485900"/>
              <a:gd name="connsiteX3" fmla="*/ 8305800 w 8635999"/>
              <a:gd name="connsiteY3" fmla="*/ 177800 h 1485900"/>
              <a:gd name="connsiteX4" fmla="*/ 7924800 w 8635999"/>
              <a:gd name="connsiteY4" fmla="*/ 406400 h 1485900"/>
              <a:gd name="connsiteX5" fmla="*/ 7620000 w 8635999"/>
              <a:gd name="connsiteY5" fmla="*/ 711200 h 1485900"/>
              <a:gd name="connsiteX6" fmla="*/ 7162800 w 8635999"/>
              <a:gd name="connsiteY6" fmla="*/ 1016000 h 1485900"/>
              <a:gd name="connsiteX7" fmla="*/ 6781800 w 8635999"/>
              <a:gd name="connsiteY7" fmla="*/ 1320800 h 1485900"/>
              <a:gd name="connsiteX8" fmla="*/ 6629400 w 8635999"/>
              <a:gd name="connsiteY8" fmla="*/ 1244600 h 1485900"/>
              <a:gd name="connsiteX9" fmla="*/ 6248400 w 8635999"/>
              <a:gd name="connsiteY9" fmla="*/ 1397000 h 1485900"/>
              <a:gd name="connsiteX10" fmla="*/ 6096000 w 8635999"/>
              <a:gd name="connsiteY10" fmla="*/ 1396999 h 1485900"/>
              <a:gd name="connsiteX11" fmla="*/ 5715000 w 8635999"/>
              <a:gd name="connsiteY11" fmla="*/ 1473200 h 1485900"/>
              <a:gd name="connsiteX12" fmla="*/ 5334000 w 8635999"/>
              <a:gd name="connsiteY12" fmla="*/ 1473200 h 1485900"/>
              <a:gd name="connsiteX13" fmla="*/ 5105400 w 8635999"/>
              <a:gd name="connsiteY13" fmla="*/ 1396999 h 1485900"/>
              <a:gd name="connsiteX14" fmla="*/ 4766310 w 8635999"/>
              <a:gd name="connsiteY14" fmla="*/ 1351279 h 1485900"/>
              <a:gd name="connsiteX15" fmla="*/ 4419600 w 8635999"/>
              <a:gd name="connsiteY15" fmla="*/ 1320799 h 1485900"/>
              <a:gd name="connsiteX16" fmla="*/ 4114800 w 8635999"/>
              <a:gd name="connsiteY16" fmla="*/ 1168399 h 1485900"/>
              <a:gd name="connsiteX17" fmla="*/ 3429000 w 8635999"/>
              <a:gd name="connsiteY17" fmla="*/ 863599 h 1485900"/>
              <a:gd name="connsiteX18" fmla="*/ 2895600 w 8635999"/>
              <a:gd name="connsiteY18" fmla="*/ 634999 h 1485900"/>
              <a:gd name="connsiteX19" fmla="*/ 2743200 w 8635999"/>
              <a:gd name="connsiteY19" fmla="*/ 558799 h 1485900"/>
              <a:gd name="connsiteX20" fmla="*/ 2362200 w 8635999"/>
              <a:gd name="connsiteY20" fmla="*/ 406399 h 1485900"/>
              <a:gd name="connsiteX21" fmla="*/ 2133600 w 8635999"/>
              <a:gd name="connsiteY21" fmla="*/ 558799 h 1485900"/>
              <a:gd name="connsiteX22" fmla="*/ 1905000 w 8635999"/>
              <a:gd name="connsiteY22" fmla="*/ 711199 h 1485900"/>
              <a:gd name="connsiteX23" fmla="*/ 990600 w 8635999"/>
              <a:gd name="connsiteY23" fmla="*/ 1015999 h 1485900"/>
              <a:gd name="connsiteX24" fmla="*/ 0 w 8635999"/>
              <a:gd name="connsiteY24" fmla="*/ 787399 h 1485900"/>
              <a:gd name="connsiteX0" fmla="*/ 7566660 w 8635999"/>
              <a:gd name="connsiteY0" fmla="*/ 0 h 1460501"/>
              <a:gd name="connsiteX1" fmla="*/ 8534399 w 8635999"/>
              <a:gd name="connsiteY1" fmla="*/ 1 h 1460501"/>
              <a:gd name="connsiteX2" fmla="*/ 8305800 w 8635999"/>
              <a:gd name="connsiteY2" fmla="*/ 152401 h 1460501"/>
              <a:gd name="connsiteX3" fmla="*/ 7924800 w 8635999"/>
              <a:gd name="connsiteY3" fmla="*/ 381001 h 1460501"/>
              <a:gd name="connsiteX4" fmla="*/ 7620000 w 8635999"/>
              <a:gd name="connsiteY4" fmla="*/ 685801 h 1460501"/>
              <a:gd name="connsiteX5" fmla="*/ 7162800 w 8635999"/>
              <a:gd name="connsiteY5" fmla="*/ 990601 h 1460501"/>
              <a:gd name="connsiteX6" fmla="*/ 6781800 w 8635999"/>
              <a:gd name="connsiteY6" fmla="*/ 1295401 h 1460501"/>
              <a:gd name="connsiteX7" fmla="*/ 6629400 w 8635999"/>
              <a:gd name="connsiteY7" fmla="*/ 1219201 h 1460501"/>
              <a:gd name="connsiteX8" fmla="*/ 6248400 w 8635999"/>
              <a:gd name="connsiteY8" fmla="*/ 1371601 h 1460501"/>
              <a:gd name="connsiteX9" fmla="*/ 6096000 w 8635999"/>
              <a:gd name="connsiteY9" fmla="*/ 1371600 h 1460501"/>
              <a:gd name="connsiteX10" fmla="*/ 5715000 w 8635999"/>
              <a:gd name="connsiteY10" fmla="*/ 1447801 h 1460501"/>
              <a:gd name="connsiteX11" fmla="*/ 5334000 w 8635999"/>
              <a:gd name="connsiteY11" fmla="*/ 1447801 h 1460501"/>
              <a:gd name="connsiteX12" fmla="*/ 5105400 w 8635999"/>
              <a:gd name="connsiteY12" fmla="*/ 1371600 h 1460501"/>
              <a:gd name="connsiteX13" fmla="*/ 4766310 w 8635999"/>
              <a:gd name="connsiteY13" fmla="*/ 1325880 h 1460501"/>
              <a:gd name="connsiteX14" fmla="*/ 4419600 w 8635999"/>
              <a:gd name="connsiteY14" fmla="*/ 1295400 h 1460501"/>
              <a:gd name="connsiteX15" fmla="*/ 4114800 w 8635999"/>
              <a:gd name="connsiteY15" fmla="*/ 1143000 h 1460501"/>
              <a:gd name="connsiteX16" fmla="*/ 3429000 w 8635999"/>
              <a:gd name="connsiteY16" fmla="*/ 838200 h 1460501"/>
              <a:gd name="connsiteX17" fmla="*/ 2895600 w 8635999"/>
              <a:gd name="connsiteY17" fmla="*/ 609600 h 1460501"/>
              <a:gd name="connsiteX18" fmla="*/ 2743200 w 8635999"/>
              <a:gd name="connsiteY18" fmla="*/ 533400 h 1460501"/>
              <a:gd name="connsiteX19" fmla="*/ 2362200 w 8635999"/>
              <a:gd name="connsiteY19" fmla="*/ 381000 h 1460501"/>
              <a:gd name="connsiteX20" fmla="*/ 2133600 w 8635999"/>
              <a:gd name="connsiteY20" fmla="*/ 533400 h 1460501"/>
              <a:gd name="connsiteX21" fmla="*/ 1905000 w 8635999"/>
              <a:gd name="connsiteY21" fmla="*/ 685800 h 1460501"/>
              <a:gd name="connsiteX22" fmla="*/ 990600 w 8635999"/>
              <a:gd name="connsiteY22" fmla="*/ 990600 h 1460501"/>
              <a:gd name="connsiteX23" fmla="*/ 0 w 8635999"/>
              <a:gd name="connsiteY23" fmla="*/ 762000 h 1460501"/>
              <a:gd name="connsiteX0" fmla="*/ 7566660 w 8635999"/>
              <a:gd name="connsiteY0" fmla="*/ 228599 h 1689100"/>
              <a:gd name="connsiteX1" fmla="*/ 7848599 w 8635999"/>
              <a:gd name="connsiteY1" fmla="*/ 0 h 1689100"/>
              <a:gd name="connsiteX2" fmla="*/ 8534399 w 8635999"/>
              <a:gd name="connsiteY2" fmla="*/ 228600 h 1689100"/>
              <a:gd name="connsiteX3" fmla="*/ 8305800 w 8635999"/>
              <a:gd name="connsiteY3" fmla="*/ 381000 h 1689100"/>
              <a:gd name="connsiteX4" fmla="*/ 7924800 w 8635999"/>
              <a:gd name="connsiteY4" fmla="*/ 609600 h 1689100"/>
              <a:gd name="connsiteX5" fmla="*/ 7620000 w 8635999"/>
              <a:gd name="connsiteY5" fmla="*/ 914400 h 1689100"/>
              <a:gd name="connsiteX6" fmla="*/ 7162800 w 8635999"/>
              <a:gd name="connsiteY6" fmla="*/ 1219200 h 1689100"/>
              <a:gd name="connsiteX7" fmla="*/ 6781800 w 8635999"/>
              <a:gd name="connsiteY7" fmla="*/ 1524000 h 1689100"/>
              <a:gd name="connsiteX8" fmla="*/ 6629400 w 8635999"/>
              <a:gd name="connsiteY8" fmla="*/ 1447800 h 1689100"/>
              <a:gd name="connsiteX9" fmla="*/ 6248400 w 8635999"/>
              <a:gd name="connsiteY9" fmla="*/ 1600200 h 1689100"/>
              <a:gd name="connsiteX10" fmla="*/ 6096000 w 8635999"/>
              <a:gd name="connsiteY10" fmla="*/ 1600199 h 1689100"/>
              <a:gd name="connsiteX11" fmla="*/ 5715000 w 8635999"/>
              <a:gd name="connsiteY11" fmla="*/ 1676400 h 1689100"/>
              <a:gd name="connsiteX12" fmla="*/ 5334000 w 8635999"/>
              <a:gd name="connsiteY12" fmla="*/ 1676400 h 1689100"/>
              <a:gd name="connsiteX13" fmla="*/ 5105400 w 8635999"/>
              <a:gd name="connsiteY13" fmla="*/ 1600199 h 1689100"/>
              <a:gd name="connsiteX14" fmla="*/ 4766310 w 8635999"/>
              <a:gd name="connsiteY14" fmla="*/ 1554479 h 1689100"/>
              <a:gd name="connsiteX15" fmla="*/ 4419600 w 8635999"/>
              <a:gd name="connsiteY15" fmla="*/ 1523999 h 1689100"/>
              <a:gd name="connsiteX16" fmla="*/ 4114800 w 8635999"/>
              <a:gd name="connsiteY16" fmla="*/ 1371599 h 1689100"/>
              <a:gd name="connsiteX17" fmla="*/ 3429000 w 8635999"/>
              <a:gd name="connsiteY17" fmla="*/ 1066799 h 1689100"/>
              <a:gd name="connsiteX18" fmla="*/ 2895600 w 8635999"/>
              <a:gd name="connsiteY18" fmla="*/ 838199 h 1689100"/>
              <a:gd name="connsiteX19" fmla="*/ 2743200 w 8635999"/>
              <a:gd name="connsiteY19" fmla="*/ 761999 h 1689100"/>
              <a:gd name="connsiteX20" fmla="*/ 2362200 w 8635999"/>
              <a:gd name="connsiteY20" fmla="*/ 609599 h 1689100"/>
              <a:gd name="connsiteX21" fmla="*/ 2133600 w 8635999"/>
              <a:gd name="connsiteY21" fmla="*/ 761999 h 1689100"/>
              <a:gd name="connsiteX22" fmla="*/ 1905000 w 8635999"/>
              <a:gd name="connsiteY22" fmla="*/ 914399 h 1689100"/>
              <a:gd name="connsiteX23" fmla="*/ 990600 w 8635999"/>
              <a:gd name="connsiteY23" fmla="*/ 1219199 h 1689100"/>
              <a:gd name="connsiteX24" fmla="*/ 0 w 8635999"/>
              <a:gd name="connsiteY24" fmla="*/ 990599 h 1689100"/>
              <a:gd name="connsiteX0" fmla="*/ 7566660 w 8635999"/>
              <a:gd name="connsiteY0" fmla="*/ 25399 h 1485900"/>
              <a:gd name="connsiteX1" fmla="*/ 8534399 w 8635999"/>
              <a:gd name="connsiteY1" fmla="*/ 25400 h 1485900"/>
              <a:gd name="connsiteX2" fmla="*/ 8305800 w 8635999"/>
              <a:gd name="connsiteY2" fmla="*/ 177800 h 1485900"/>
              <a:gd name="connsiteX3" fmla="*/ 7924800 w 8635999"/>
              <a:gd name="connsiteY3" fmla="*/ 406400 h 1485900"/>
              <a:gd name="connsiteX4" fmla="*/ 7620000 w 8635999"/>
              <a:gd name="connsiteY4" fmla="*/ 711200 h 1485900"/>
              <a:gd name="connsiteX5" fmla="*/ 7162800 w 8635999"/>
              <a:gd name="connsiteY5" fmla="*/ 1016000 h 1485900"/>
              <a:gd name="connsiteX6" fmla="*/ 6781800 w 8635999"/>
              <a:gd name="connsiteY6" fmla="*/ 1320800 h 1485900"/>
              <a:gd name="connsiteX7" fmla="*/ 6629400 w 8635999"/>
              <a:gd name="connsiteY7" fmla="*/ 1244600 h 1485900"/>
              <a:gd name="connsiteX8" fmla="*/ 6248400 w 8635999"/>
              <a:gd name="connsiteY8" fmla="*/ 1397000 h 1485900"/>
              <a:gd name="connsiteX9" fmla="*/ 6096000 w 8635999"/>
              <a:gd name="connsiteY9" fmla="*/ 1396999 h 1485900"/>
              <a:gd name="connsiteX10" fmla="*/ 5715000 w 8635999"/>
              <a:gd name="connsiteY10" fmla="*/ 1473200 h 1485900"/>
              <a:gd name="connsiteX11" fmla="*/ 5334000 w 8635999"/>
              <a:gd name="connsiteY11" fmla="*/ 1473200 h 1485900"/>
              <a:gd name="connsiteX12" fmla="*/ 5105400 w 8635999"/>
              <a:gd name="connsiteY12" fmla="*/ 1396999 h 1485900"/>
              <a:gd name="connsiteX13" fmla="*/ 4766310 w 8635999"/>
              <a:gd name="connsiteY13" fmla="*/ 1351279 h 1485900"/>
              <a:gd name="connsiteX14" fmla="*/ 4419600 w 8635999"/>
              <a:gd name="connsiteY14" fmla="*/ 1320799 h 1485900"/>
              <a:gd name="connsiteX15" fmla="*/ 4114800 w 8635999"/>
              <a:gd name="connsiteY15" fmla="*/ 1168399 h 1485900"/>
              <a:gd name="connsiteX16" fmla="*/ 3429000 w 8635999"/>
              <a:gd name="connsiteY16" fmla="*/ 863599 h 1485900"/>
              <a:gd name="connsiteX17" fmla="*/ 2895600 w 8635999"/>
              <a:gd name="connsiteY17" fmla="*/ 634999 h 1485900"/>
              <a:gd name="connsiteX18" fmla="*/ 2743200 w 8635999"/>
              <a:gd name="connsiteY18" fmla="*/ 558799 h 1485900"/>
              <a:gd name="connsiteX19" fmla="*/ 2362200 w 8635999"/>
              <a:gd name="connsiteY19" fmla="*/ 406399 h 1485900"/>
              <a:gd name="connsiteX20" fmla="*/ 2133600 w 8635999"/>
              <a:gd name="connsiteY20" fmla="*/ 558799 h 1485900"/>
              <a:gd name="connsiteX21" fmla="*/ 1905000 w 8635999"/>
              <a:gd name="connsiteY21" fmla="*/ 711199 h 1485900"/>
              <a:gd name="connsiteX22" fmla="*/ 990600 w 8635999"/>
              <a:gd name="connsiteY22" fmla="*/ 1015999 h 1485900"/>
              <a:gd name="connsiteX23" fmla="*/ 0 w 8635999"/>
              <a:gd name="connsiteY23" fmla="*/ 787399 h 1485900"/>
              <a:gd name="connsiteX0" fmla="*/ 8534399 w 8736011"/>
              <a:gd name="connsiteY0" fmla="*/ 0 h 1841500"/>
              <a:gd name="connsiteX1" fmla="*/ 8534399 w 8736011"/>
              <a:gd name="connsiteY1" fmla="*/ 381000 h 1841500"/>
              <a:gd name="connsiteX2" fmla="*/ 8305800 w 8736011"/>
              <a:gd name="connsiteY2" fmla="*/ 533400 h 1841500"/>
              <a:gd name="connsiteX3" fmla="*/ 7924800 w 8736011"/>
              <a:gd name="connsiteY3" fmla="*/ 762000 h 1841500"/>
              <a:gd name="connsiteX4" fmla="*/ 7620000 w 8736011"/>
              <a:gd name="connsiteY4" fmla="*/ 1066800 h 1841500"/>
              <a:gd name="connsiteX5" fmla="*/ 7162800 w 8736011"/>
              <a:gd name="connsiteY5" fmla="*/ 1371600 h 1841500"/>
              <a:gd name="connsiteX6" fmla="*/ 6781800 w 8736011"/>
              <a:gd name="connsiteY6" fmla="*/ 1676400 h 1841500"/>
              <a:gd name="connsiteX7" fmla="*/ 6629400 w 8736011"/>
              <a:gd name="connsiteY7" fmla="*/ 1600200 h 1841500"/>
              <a:gd name="connsiteX8" fmla="*/ 6248400 w 8736011"/>
              <a:gd name="connsiteY8" fmla="*/ 1752600 h 1841500"/>
              <a:gd name="connsiteX9" fmla="*/ 6096000 w 8736011"/>
              <a:gd name="connsiteY9" fmla="*/ 1752599 h 1841500"/>
              <a:gd name="connsiteX10" fmla="*/ 5715000 w 8736011"/>
              <a:gd name="connsiteY10" fmla="*/ 1828800 h 1841500"/>
              <a:gd name="connsiteX11" fmla="*/ 5334000 w 8736011"/>
              <a:gd name="connsiteY11" fmla="*/ 1828800 h 1841500"/>
              <a:gd name="connsiteX12" fmla="*/ 5105400 w 8736011"/>
              <a:gd name="connsiteY12" fmla="*/ 1752599 h 1841500"/>
              <a:gd name="connsiteX13" fmla="*/ 4766310 w 8736011"/>
              <a:gd name="connsiteY13" fmla="*/ 1706879 h 1841500"/>
              <a:gd name="connsiteX14" fmla="*/ 4419600 w 8736011"/>
              <a:gd name="connsiteY14" fmla="*/ 1676399 h 1841500"/>
              <a:gd name="connsiteX15" fmla="*/ 4114800 w 8736011"/>
              <a:gd name="connsiteY15" fmla="*/ 1523999 h 1841500"/>
              <a:gd name="connsiteX16" fmla="*/ 3429000 w 8736011"/>
              <a:gd name="connsiteY16" fmla="*/ 1219199 h 1841500"/>
              <a:gd name="connsiteX17" fmla="*/ 2895600 w 8736011"/>
              <a:gd name="connsiteY17" fmla="*/ 990599 h 1841500"/>
              <a:gd name="connsiteX18" fmla="*/ 2743200 w 8736011"/>
              <a:gd name="connsiteY18" fmla="*/ 914399 h 1841500"/>
              <a:gd name="connsiteX19" fmla="*/ 2362200 w 8736011"/>
              <a:gd name="connsiteY19" fmla="*/ 761999 h 1841500"/>
              <a:gd name="connsiteX20" fmla="*/ 2133600 w 8736011"/>
              <a:gd name="connsiteY20" fmla="*/ 914399 h 1841500"/>
              <a:gd name="connsiteX21" fmla="*/ 1905000 w 8736011"/>
              <a:gd name="connsiteY21" fmla="*/ 1066799 h 1841500"/>
              <a:gd name="connsiteX22" fmla="*/ 990600 w 8736011"/>
              <a:gd name="connsiteY22" fmla="*/ 1371599 h 1841500"/>
              <a:gd name="connsiteX23" fmla="*/ 0 w 8736011"/>
              <a:gd name="connsiteY23" fmla="*/ 1142999 h 1841500"/>
              <a:gd name="connsiteX0" fmla="*/ 8534399 w 8534399"/>
              <a:gd name="connsiteY0" fmla="*/ 0 h 1841500"/>
              <a:gd name="connsiteX1" fmla="*/ 8305800 w 8534399"/>
              <a:gd name="connsiteY1" fmla="*/ 533400 h 1841500"/>
              <a:gd name="connsiteX2" fmla="*/ 7924800 w 8534399"/>
              <a:gd name="connsiteY2" fmla="*/ 762000 h 1841500"/>
              <a:gd name="connsiteX3" fmla="*/ 7620000 w 8534399"/>
              <a:gd name="connsiteY3" fmla="*/ 1066800 h 1841500"/>
              <a:gd name="connsiteX4" fmla="*/ 7162800 w 8534399"/>
              <a:gd name="connsiteY4" fmla="*/ 1371600 h 1841500"/>
              <a:gd name="connsiteX5" fmla="*/ 6781800 w 8534399"/>
              <a:gd name="connsiteY5" fmla="*/ 1676400 h 1841500"/>
              <a:gd name="connsiteX6" fmla="*/ 6629400 w 8534399"/>
              <a:gd name="connsiteY6" fmla="*/ 1600200 h 1841500"/>
              <a:gd name="connsiteX7" fmla="*/ 6248400 w 8534399"/>
              <a:gd name="connsiteY7" fmla="*/ 1752600 h 1841500"/>
              <a:gd name="connsiteX8" fmla="*/ 6096000 w 8534399"/>
              <a:gd name="connsiteY8" fmla="*/ 1752599 h 1841500"/>
              <a:gd name="connsiteX9" fmla="*/ 5715000 w 8534399"/>
              <a:gd name="connsiteY9" fmla="*/ 1828800 h 1841500"/>
              <a:gd name="connsiteX10" fmla="*/ 5334000 w 8534399"/>
              <a:gd name="connsiteY10" fmla="*/ 1828800 h 1841500"/>
              <a:gd name="connsiteX11" fmla="*/ 5105400 w 8534399"/>
              <a:gd name="connsiteY11" fmla="*/ 1752599 h 1841500"/>
              <a:gd name="connsiteX12" fmla="*/ 4766310 w 8534399"/>
              <a:gd name="connsiteY12" fmla="*/ 1706879 h 1841500"/>
              <a:gd name="connsiteX13" fmla="*/ 4419600 w 8534399"/>
              <a:gd name="connsiteY13" fmla="*/ 1676399 h 1841500"/>
              <a:gd name="connsiteX14" fmla="*/ 4114800 w 8534399"/>
              <a:gd name="connsiteY14" fmla="*/ 1523999 h 1841500"/>
              <a:gd name="connsiteX15" fmla="*/ 3429000 w 8534399"/>
              <a:gd name="connsiteY15" fmla="*/ 1219199 h 1841500"/>
              <a:gd name="connsiteX16" fmla="*/ 2895600 w 8534399"/>
              <a:gd name="connsiteY16" fmla="*/ 990599 h 1841500"/>
              <a:gd name="connsiteX17" fmla="*/ 2743200 w 8534399"/>
              <a:gd name="connsiteY17" fmla="*/ 914399 h 1841500"/>
              <a:gd name="connsiteX18" fmla="*/ 2362200 w 8534399"/>
              <a:gd name="connsiteY18" fmla="*/ 761999 h 1841500"/>
              <a:gd name="connsiteX19" fmla="*/ 2133600 w 8534399"/>
              <a:gd name="connsiteY19" fmla="*/ 914399 h 1841500"/>
              <a:gd name="connsiteX20" fmla="*/ 1905000 w 8534399"/>
              <a:gd name="connsiteY20" fmla="*/ 1066799 h 1841500"/>
              <a:gd name="connsiteX21" fmla="*/ 990600 w 8534399"/>
              <a:gd name="connsiteY21" fmla="*/ 1371599 h 1841500"/>
              <a:gd name="connsiteX22" fmla="*/ 0 w 8534399"/>
              <a:gd name="connsiteY22" fmla="*/ 1142999 h 1841500"/>
              <a:gd name="connsiteX0" fmla="*/ 8686799 w 8686799"/>
              <a:gd name="connsiteY0" fmla="*/ 0 h 1612900"/>
              <a:gd name="connsiteX1" fmla="*/ 8305800 w 8686799"/>
              <a:gd name="connsiteY1" fmla="*/ 304800 h 1612900"/>
              <a:gd name="connsiteX2" fmla="*/ 7924800 w 8686799"/>
              <a:gd name="connsiteY2" fmla="*/ 533400 h 1612900"/>
              <a:gd name="connsiteX3" fmla="*/ 7620000 w 8686799"/>
              <a:gd name="connsiteY3" fmla="*/ 838200 h 1612900"/>
              <a:gd name="connsiteX4" fmla="*/ 7162800 w 8686799"/>
              <a:gd name="connsiteY4" fmla="*/ 1143000 h 1612900"/>
              <a:gd name="connsiteX5" fmla="*/ 6781800 w 8686799"/>
              <a:gd name="connsiteY5" fmla="*/ 1447800 h 1612900"/>
              <a:gd name="connsiteX6" fmla="*/ 6629400 w 8686799"/>
              <a:gd name="connsiteY6" fmla="*/ 1371600 h 1612900"/>
              <a:gd name="connsiteX7" fmla="*/ 6248400 w 8686799"/>
              <a:gd name="connsiteY7" fmla="*/ 1524000 h 1612900"/>
              <a:gd name="connsiteX8" fmla="*/ 6096000 w 8686799"/>
              <a:gd name="connsiteY8" fmla="*/ 1523999 h 1612900"/>
              <a:gd name="connsiteX9" fmla="*/ 5715000 w 8686799"/>
              <a:gd name="connsiteY9" fmla="*/ 1600200 h 1612900"/>
              <a:gd name="connsiteX10" fmla="*/ 5334000 w 8686799"/>
              <a:gd name="connsiteY10" fmla="*/ 1600200 h 1612900"/>
              <a:gd name="connsiteX11" fmla="*/ 5105400 w 8686799"/>
              <a:gd name="connsiteY11" fmla="*/ 1523999 h 1612900"/>
              <a:gd name="connsiteX12" fmla="*/ 4766310 w 8686799"/>
              <a:gd name="connsiteY12" fmla="*/ 1478279 h 1612900"/>
              <a:gd name="connsiteX13" fmla="*/ 4419600 w 8686799"/>
              <a:gd name="connsiteY13" fmla="*/ 1447799 h 1612900"/>
              <a:gd name="connsiteX14" fmla="*/ 4114800 w 8686799"/>
              <a:gd name="connsiteY14" fmla="*/ 1295399 h 1612900"/>
              <a:gd name="connsiteX15" fmla="*/ 3429000 w 8686799"/>
              <a:gd name="connsiteY15" fmla="*/ 990599 h 1612900"/>
              <a:gd name="connsiteX16" fmla="*/ 2895600 w 8686799"/>
              <a:gd name="connsiteY16" fmla="*/ 761999 h 1612900"/>
              <a:gd name="connsiteX17" fmla="*/ 2743200 w 8686799"/>
              <a:gd name="connsiteY17" fmla="*/ 685799 h 1612900"/>
              <a:gd name="connsiteX18" fmla="*/ 2362200 w 8686799"/>
              <a:gd name="connsiteY18" fmla="*/ 533399 h 1612900"/>
              <a:gd name="connsiteX19" fmla="*/ 2133600 w 8686799"/>
              <a:gd name="connsiteY19" fmla="*/ 685799 h 1612900"/>
              <a:gd name="connsiteX20" fmla="*/ 1905000 w 8686799"/>
              <a:gd name="connsiteY20" fmla="*/ 838199 h 1612900"/>
              <a:gd name="connsiteX21" fmla="*/ 990600 w 8686799"/>
              <a:gd name="connsiteY21" fmla="*/ 1142999 h 1612900"/>
              <a:gd name="connsiteX22" fmla="*/ 0 w 8686799"/>
              <a:gd name="connsiteY22" fmla="*/ 914399 h 1612900"/>
              <a:gd name="connsiteX0" fmla="*/ 8686799 w 8686799"/>
              <a:gd name="connsiteY0" fmla="*/ 0 h 1612900"/>
              <a:gd name="connsiteX1" fmla="*/ 8305800 w 8686799"/>
              <a:gd name="connsiteY1" fmla="*/ 304800 h 1612900"/>
              <a:gd name="connsiteX2" fmla="*/ 7924800 w 8686799"/>
              <a:gd name="connsiteY2" fmla="*/ 533400 h 1612900"/>
              <a:gd name="connsiteX3" fmla="*/ 7620000 w 8686799"/>
              <a:gd name="connsiteY3" fmla="*/ 838200 h 1612900"/>
              <a:gd name="connsiteX4" fmla="*/ 7162800 w 8686799"/>
              <a:gd name="connsiteY4" fmla="*/ 1143000 h 1612900"/>
              <a:gd name="connsiteX5" fmla="*/ 6781800 w 8686799"/>
              <a:gd name="connsiteY5" fmla="*/ 1447800 h 1612900"/>
              <a:gd name="connsiteX6" fmla="*/ 6629399 w 8686799"/>
              <a:gd name="connsiteY6" fmla="*/ 1524000 h 1612900"/>
              <a:gd name="connsiteX7" fmla="*/ 6248400 w 8686799"/>
              <a:gd name="connsiteY7" fmla="*/ 1524000 h 1612900"/>
              <a:gd name="connsiteX8" fmla="*/ 6096000 w 8686799"/>
              <a:gd name="connsiteY8" fmla="*/ 1523999 h 1612900"/>
              <a:gd name="connsiteX9" fmla="*/ 5715000 w 8686799"/>
              <a:gd name="connsiteY9" fmla="*/ 1600200 h 1612900"/>
              <a:gd name="connsiteX10" fmla="*/ 5334000 w 8686799"/>
              <a:gd name="connsiteY10" fmla="*/ 1600200 h 1612900"/>
              <a:gd name="connsiteX11" fmla="*/ 5105400 w 8686799"/>
              <a:gd name="connsiteY11" fmla="*/ 1523999 h 1612900"/>
              <a:gd name="connsiteX12" fmla="*/ 4766310 w 8686799"/>
              <a:gd name="connsiteY12" fmla="*/ 1478279 h 1612900"/>
              <a:gd name="connsiteX13" fmla="*/ 4419600 w 8686799"/>
              <a:gd name="connsiteY13" fmla="*/ 1447799 h 1612900"/>
              <a:gd name="connsiteX14" fmla="*/ 4114800 w 8686799"/>
              <a:gd name="connsiteY14" fmla="*/ 1295399 h 1612900"/>
              <a:gd name="connsiteX15" fmla="*/ 3429000 w 8686799"/>
              <a:gd name="connsiteY15" fmla="*/ 990599 h 1612900"/>
              <a:gd name="connsiteX16" fmla="*/ 2895600 w 8686799"/>
              <a:gd name="connsiteY16" fmla="*/ 761999 h 1612900"/>
              <a:gd name="connsiteX17" fmla="*/ 2743200 w 8686799"/>
              <a:gd name="connsiteY17" fmla="*/ 685799 h 1612900"/>
              <a:gd name="connsiteX18" fmla="*/ 2362200 w 8686799"/>
              <a:gd name="connsiteY18" fmla="*/ 533399 h 1612900"/>
              <a:gd name="connsiteX19" fmla="*/ 2133600 w 8686799"/>
              <a:gd name="connsiteY19" fmla="*/ 685799 h 1612900"/>
              <a:gd name="connsiteX20" fmla="*/ 1905000 w 8686799"/>
              <a:gd name="connsiteY20" fmla="*/ 838199 h 1612900"/>
              <a:gd name="connsiteX21" fmla="*/ 990600 w 8686799"/>
              <a:gd name="connsiteY21" fmla="*/ 1142999 h 1612900"/>
              <a:gd name="connsiteX22" fmla="*/ 0 w 8686799"/>
              <a:gd name="connsiteY22" fmla="*/ 914399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86799" h="1612900">
                <a:moveTo>
                  <a:pt x="8686799" y="0"/>
                </a:moveTo>
                <a:cubicBezTo>
                  <a:pt x="8639174" y="111125"/>
                  <a:pt x="8432800" y="215900"/>
                  <a:pt x="8305800" y="304800"/>
                </a:cubicBezTo>
                <a:cubicBezTo>
                  <a:pt x="8178800" y="393700"/>
                  <a:pt x="8039100" y="444500"/>
                  <a:pt x="7924800" y="533400"/>
                </a:cubicBezTo>
                <a:cubicBezTo>
                  <a:pt x="7810500" y="622300"/>
                  <a:pt x="7747000" y="736600"/>
                  <a:pt x="7620000" y="838200"/>
                </a:cubicBezTo>
                <a:cubicBezTo>
                  <a:pt x="7493000" y="939800"/>
                  <a:pt x="7302500" y="1041400"/>
                  <a:pt x="7162800" y="1143000"/>
                </a:cubicBezTo>
                <a:cubicBezTo>
                  <a:pt x="7023100" y="1244600"/>
                  <a:pt x="6870700" y="1384300"/>
                  <a:pt x="6781800" y="1447800"/>
                </a:cubicBezTo>
                <a:cubicBezTo>
                  <a:pt x="6692900" y="1511300"/>
                  <a:pt x="6629399" y="1524000"/>
                  <a:pt x="6629399" y="1524000"/>
                </a:cubicBezTo>
                <a:cubicBezTo>
                  <a:pt x="6554469" y="1589405"/>
                  <a:pt x="6337300" y="1524000"/>
                  <a:pt x="6248400" y="1524000"/>
                </a:cubicBezTo>
                <a:cubicBezTo>
                  <a:pt x="6159500" y="1524000"/>
                  <a:pt x="6184900" y="1511299"/>
                  <a:pt x="6096000" y="1523999"/>
                </a:cubicBezTo>
                <a:cubicBezTo>
                  <a:pt x="6007100" y="1536699"/>
                  <a:pt x="5842000" y="1587500"/>
                  <a:pt x="5715000" y="1600200"/>
                </a:cubicBezTo>
                <a:cubicBezTo>
                  <a:pt x="5588000" y="1612900"/>
                  <a:pt x="5435600" y="1612900"/>
                  <a:pt x="5334000" y="1600200"/>
                </a:cubicBezTo>
                <a:cubicBezTo>
                  <a:pt x="5232400" y="1587500"/>
                  <a:pt x="5200015" y="1544319"/>
                  <a:pt x="5105400" y="1523999"/>
                </a:cubicBezTo>
                <a:cubicBezTo>
                  <a:pt x="5010785" y="1503679"/>
                  <a:pt x="4880610" y="1490979"/>
                  <a:pt x="4766310" y="1478279"/>
                </a:cubicBezTo>
                <a:cubicBezTo>
                  <a:pt x="4652010" y="1465579"/>
                  <a:pt x="4528185" y="1478279"/>
                  <a:pt x="4419600" y="1447799"/>
                </a:cubicBezTo>
                <a:cubicBezTo>
                  <a:pt x="4311015" y="1417319"/>
                  <a:pt x="4279900" y="1371599"/>
                  <a:pt x="4114800" y="1295399"/>
                </a:cubicBezTo>
                <a:cubicBezTo>
                  <a:pt x="3949700" y="1219199"/>
                  <a:pt x="3429000" y="990599"/>
                  <a:pt x="3429000" y="990599"/>
                </a:cubicBezTo>
                <a:cubicBezTo>
                  <a:pt x="3227705" y="915669"/>
                  <a:pt x="3359150" y="929004"/>
                  <a:pt x="2895600" y="761999"/>
                </a:cubicBezTo>
                <a:cubicBezTo>
                  <a:pt x="2791460" y="716914"/>
                  <a:pt x="2832100" y="723899"/>
                  <a:pt x="2743200" y="685799"/>
                </a:cubicBezTo>
                <a:cubicBezTo>
                  <a:pt x="2654300" y="647699"/>
                  <a:pt x="2463800" y="533399"/>
                  <a:pt x="2362200" y="533399"/>
                </a:cubicBezTo>
                <a:cubicBezTo>
                  <a:pt x="2260600" y="533399"/>
                  <a:pt x="2209800" y="634999"/>
                  <a:pt x="2133600" y="685799"/>
                </a:cubicBezTo>
                <a:cubicBezTo>
                  <a:pt x="2057400" y="736599"/>
                  <a:pt x="2093912" y="765968"/>
                  <a:pt x="1905000" y="838199"/>
                </a:cubicBezTo>
                <a:cubicBezTo>
                  <a:pt x="1636395" y="950594"/>
                  <a:pt x="1235710" y="1164589"/>
                  <a:pt x="990600" y="1142999"/>
                </a:cubicBezTo>
                <a:cubicBezTo>
                  <a:pt x="749300" y="1155699"/>
                  <a:pt x="108585" y="911224"/>
                  <a:pt x="0" y="914399"/>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457200" y="4495800"/>
            <a:ext cx="0" cy="68580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03034" y="4925917"/>
            <a:ext cx="457200" cy="369332"/>
          </a:xfrm>
          <a:prstGeom prst="rect">
            <a:avLst/>
          </a:prstGeom>
          <a:noFill/>
        </p:spPr>
        <p:txBody>
          <a:bodyPr wrap="square" rtlCol="0">
            <a:spAutoFit/>
          </a:bodyPr>
          <a:lstStyle/>
          <a:p>
            <a:r>
              <a:rPr lang="en-US" b="1" dirty="0"/>
              <a:t>N</a:t>
            </a:r>
          </a:p>
        </p:txBody>
      </p:sp>
      <p:sp>
        <p:nvSpPr>
          <p:cNvPr id="30" name="Freeform 29"/>
          <p:cNvSpPr/>
          <p:nvPr/>
        </p:nvSpPr>
        <p:spPr>
          <a:xfrm>
            <a:off x="533400" y="428229"/>
            <a:ext cx="8432800" cy="5058171"/>
          </a:xfrm>
          <a:custGeom>
            <a:avLst/>
            <a:gdLst>
              <a:gd name="connsiteX0" fmla="*/ 5111750 w 5111750"/>
              <a:gd name="connsiteY0" fmla="*/ 64294 h 1353344"/>
              <a:gd name="connsiteX1" fmla="*/ 4654550 w 5111750"/>
              <a:gd name="connsiteY1" fmla="*/ 30956 h 1353344"/>
              <a:gd name="connsiteX2" fmla="*/ 4321175 w 5111750"/>
              <a:gd name="connsiteY2" fmla="*/ 250031 h 1353344"/>
              <a:gd name="connsiteX3" fmla="*/ 3906838 w 5111750"/>
              <a:gd name="connsiteY3" fmla="*/ 511969 h 1353344"/>
              <a:gd name="connsiteX4" fmla="*/ 3387725 w 5111750"/>
              <a:gd name="connsiteY4" fmla="*/ 778669 h 1353344"/>
              <a:gd name="connsiteX5" fmla="*/ 3025775 w 5111750"/>
              <a:gd name="connsiteY5" fmla="*/ 945356 h 1353344"/>
              <a:gd name="connsiteX6" fmla="*/ 2444750 w 5111750"/>
              <a:gd name="connsiteY6" fmla="*/ 954881 h 1353344"/>
              <a:gd name="connsiteX7" fmla="*/ 1968500 w 5111750"/>
              <a:gd name="connsiteY7" fmla="*/ 1016794 h 1353344"/>
              <a:gd name="connsiteX8" fmla="*/ 1630363 w 5111750"/>
              <a:gd name="connsiteY8" fmla="*/ 1183481 h 1353344"/>
              <a:gd name="connsiteX9" fmla="*/ 1544638 w 5111750"/>
              <a:gd name="connsiteY9" fmla="*/ 1340644 h 1353344"/>
              <a:gd name="connsiteX10" fmla="*/ 1220788 w 5111750"/>
              <a:gd name="connsiteY10" fmla="*/ 1107281 h 1353344"/>
              <a:gd name="connsiteX11" fmla="*/ 187325 w 5111750"/>
              <a:gd name="connsiteY11" fmla="*/ 1026319 h 1353344"/>
              <a:gd name="connsiteX12" fmla="*/ 96838 w 5111750"/>
              <a:gd name="connsiteY12" fmla="*/ 1059656 h 1353344"/>
              <a:gd name="connsiteX13" fmla="*/ 96838 w 5111750"/>
              <a:gd name="connsiteY13" fmla="*/ 1059656 h 1353344"/>
              <a:gd name="connsiteX0" fmla="*/ 6096000 w 6096000"/>
              <a:gd name="connsiteY0" fmla="*/ 64294 h 1574006"/>
              <a:gd name="connsiteX1" fmla="*/ 5638800 w 6096000"/>
              <a:gd name="connsiteY1" fmla="*/ 30956 h 1574006"/>
              <a:gd name="connsiteX2" fmla="*/ 5305425 w 6096000"/>
              <a:gd name="connsiteY2" fmla="*/ 250031 h 1574006"/>
              <a:gd name="connsiteX3" fmla="*/ 4891088 w 6096000"/>
              <a:gd name="connsiteY3" fmla="*/ 511969 h 1574006"/>
              <a:gd name="connsiteX4" fmla="*/ 4371975 w 6096000"/>
              <a:gd name="connsiteY4" fmla="*/ 778669 h 1574006"/>
              <a:gd name="connsiteX5" fmla="*/ 4010025 w 6096000"/>
              <a:gd name="connsiteY5" fmla="*/ 945356 h 1574006"/>
              <a:gd name="connsiteX6" fmla="*/ 3429000 w 6096000"/>
              <a:gd name="connsiteY6" fmla="*/ 954881 h 1574006"/>
              <a:gd name="connsiteX7" fmla="*/ 2952750 w 6096000"/>
              <a:gd name="connsiteY7" fmla="*/ 1016794 h 1574006"/>
              <a:gd name="connsiteX8" fmla="*/ 2614613 w 6096000"/>
              <a:gd name="connsiteY8" fmla="*/ 1183481 h 1574006"/>
              <a:gd name="connsiteX9" fmla="*/ 2528888 w 6096000"/>
              <a:gd name="connsiteY9" fmla="*/ 1340644 h 1574006"/>
              <a:gd name="connsiteX10" fmla="*/ 2205038 w 6096000"/>
              <a:gd name="connsiteY10" fmla="*/ 1107281 h 1574006"/>
              <a:gd name="connsiteX11" fmla="*/ 1171575 w 6096000"/>
              <a:gd name="connsiteY11" fmla="*/ 1026319 h 1574006"/>
              <a:gd name="connsiteX12" fmla="*/ 1081088 w 6096000"/>
              <a:gd name="connsiteY12" fmla="*/ 1059656 h 1574006"/>
              <a:gd name="connsiteX13" fmla="*/ 0 w 6096000"/>
              <a:gd name="connsiteY13" fmla="*/ 1574006 h 1574006"/>
              <a:gd name="connsiteX0" fmla="*/ 6096000 w 6096000"/>
              <a:gd name="connsiteY0" fmla="*/ 64294 h 1574006"/>
              <a:gd name="connsiteX1" fmla="*/ 5638800 w 6096000"/>
              <a:gd name="connsiteY1" fmla="*/ 30956 h 1574006"/>
              <a:gd name="connsiteX2" fmla="*/ 5305425 w 6096000"/>
              <a:gd name="connsiteY2" fmla="*/ 250031 h 1574006"/>
              <a:gd name="connsiteX3" fmla="*/ 4891088 w 6096000"/>
              <a:gd name="connsiteY3" fmla="*/ 511969 h 1574006"/>
              <a:gd name="connsiteX4" fmla="*/ 4371975 w 6096000"/>
              <a:gd name="connsiteY4" fmla="*/ 778669 h 1574006"/>
              <a:gd name="connsiteX5" fmla="*/ 4010025 w 6096000"/>
              <a:gd name="connsiteY5" fmla="*/ 945356 h 1574006"/>
              <a:gd name="connsiteX6" fmla="*/ 3429000 w 6096000"/>
              <a:gd name="connsiteY6" fmla="*/ 954881 h 1574006"/>
              <a:gd name="connsiteX7" fmla="*/ 2952750 w 6096000"/>
              <a:gd name="connsiteY7" fmla="*/ 1016794 h 1574006"/>
              <a:gd name="connsiteX8" fmla="*/ 2614613 w 6096000"/>
              <a:gd name="connsiteY8" fmla="*/ 1183481 h 1574006"/>
              <a:gd name="connsiteX9" fmla="*/ 2528888 w 6096000"/>
              <a:gd name="connsiteY9" fmla="*/ 1340644 h 1574006"/>
              <a:gd name="connsiteX10" fmla="*/ 2205038 w 6096000"/>
              <a:gd name="connsiteY10" fmla="*/ 1107281 h 1574006"/>
              <a:gd name="connsiteX11" fmla="*/ 1171575 w 6096000"/>
              <a:gd name="connsiteY11" fmla="*/ 1026319 h 1574006"/>
              <a:gd name="connsiteX12" fmla="*/ 914400 w 6096000"/>
              <a:gd name="connsiteY12" fmla="*/ 1193006 h 1574006"/>
              <a:gd name="connsiteX13" fmla="*/ 0 w 6096000"/>
              <a:gd name="connsiteY13" fmla="*/ 1574006 h 1574006"/>
              <a:gd name="connsiteX0" fmla="*/ 6096000 w 6096000"/>
              <a:gd name="connsiteY0" fmla="*/ 64294 h 1574006"/>
              <a:gd name="connsiteX1" fmla="*/ 5638800 w 6096000"/>
              <a:gd name="connsiteY1" fmla="*/ 30956 h 1574006"/>
              <a:gd name="connsiteX2" fmla="*/ 5305425 w 6096000"/>
              <a:gd name="connsiteY2" fmla="*/ 250031 h 1574006"/>
              <a:gd name="connsiteX3" fmla="*/ 4891088 w 6096000"/>
              <a:gd name="connsiteY3" fmla="*/ 511969 h 1574006"/>
              <a:gd name="connsiteX4" fmla="*/ 4371975 w 6096000"/>
              <a:gd name="connsiteY4" fmla="*/ 778669 h 1574006"/>
              <a:gd name="connsiteX5" fmla="*/ 4010025 w 6096000"/>
              <a:gd name="connsiteY5" fmla="*/ 945356 h 1574006"/>
              <a:gd name="connsiteX6" fmla="*/ 3429000 w 6096000"/>
              <a:gd name="connsiteY6" fmla="*/ 954881 h 1574006"/>
              <a:gd name="connsiteX7" fmla="*/ 2952750 w 6096000"/>
              <a:gd name="connsiteY7" fmla="*/ 1016794 h 1574006"/>
              <a:gd name="connsiteX8" fmla="*/ 2614613 w 6096000"/>
              <a:gd name="connsiteY8" fmla="*/ 1183481 h 1574006"/>
              <a:gd name="connsiteX9" fmla="*/ 2528888 w 6096000"/>
              <a:gd name="connsiteY9" fmla="*/ 1340644 h 1574006"/>
              <a:gd name="connsiteX10" fmla="*/ 2205038 w 6096000"/>
              <a:gd name="connsiteY10" fmla="*/ 1107281 h 1574006"/>
              <a:gd name="connsiteX11" fmla="*/ 1171575 w 6096000"/>
              <a:gd name="connsiteY11" fmla="*/ 1026319 h 1574006"/>
              <a:gd name="connsiteX12" fmla="*/ 914400 w 6096000"/>
              <a:gd name="connsiteY12" fmla="*/ 1193006 h 1574006"/>
              <a:gd name="connsiteX13" fmla="*/ 0 w 6096000"/>
              <a:gd name="connsiteY13" fmla="*/ 1574006 h 1574006"/>
              <a:gd name="connsiteX0" fmla="*/ 6172200 w 6172200"/>
              <a:gd name="connsiteY0" fmla="*/ 64294 h 1497806"/>
              <a:gd name="connsiteX1" fmla="*/ 5715000 w 6172200"/>
              <a:gd name="connsiteY1" fmla="*/ 30956 h 1497806"/>
              <a:gd name="connsiteX2" fmla="*/ 5381625 w 6172200"/>
              <a:gd name="connsiteY2" fmla="*/ 250031 h 1497806"/>
              <a:gd name="connsiteX3" fmla="*/ 4967288 w 6172200"/>
              <a:gd name="connsiteY3" fmla="*/ 511969 h 1497806"/>
              <a:gd name="connsiteX4" fmla="*/ 4448175 w 6172200"/>
              <a:gd name="connsiteY4" fmla="*/ 778669 h 1497806"/>
              <a:gd name="connsiteX5" fmla="*/ 4086225 w 6172200"/>
              <a:gd name="connsiteY5" fmla="*/ 945356 h 1497806"/>
              <a:gd name="connsiteX6" fmla="*/ 3505200 w 6172200"/>
              <a:gd name="connsiteY6" fmla="*/ 954881 h 1497806"/>
              <a:gd name="connsiteX7" fmla="*/ 3028950 w 6172200"/>
              <a:gd name="connsiteY7" fmla="*/ 1016794 h 1497806"/>
              <a:gd name="connsiteX8" fmla="*/ 2690813 w 6172200"/>
              <a:gd name="connsiteY8" fmla="*/ 1183481 h 1497806"/>
              <a:gd name="connsiteX9" fmla="*/ 2605088 w 6172200"/>
              <a:gd name="connsiteY9" fmla="*/ 1340644 h 1497806"/>
              <a:gd name="connsiteX10" fmla="*/ 2281238 w 6172200"/>
              <a:gd name="connsiteY10" fmla="*/ 1107281 h 1497806"/>
              <a:gd name="connsiteX11" fmla="*/ 1247775 w 6172200"/>
              <a:gd name="connsiteY11" fmla="*/ 1026319 h 1497806"/>
              <a:gd name="connsiteX12" fmla="*/ 990600 w 6172200"/>
              <a:gd name="connsiteY12" fmla="*/ 1193006 h 1497806"/>
              <a:gd name="connsiteX13" fmla="*/ 0 w 6172200"/>
              <a:gd name="connsiteY13" fmla="*/ 1497806 h 1497806"/>
              <a:gd name="connsiteX0" fmla="*/ 6934200 w 6934200"/>
              <a:gd name="connsiteY0" fmla="*/ 64294 h 1353344"/>
              <a:gd name="connsiteX1" fmla="*/ 6477000 w 6934200"/>
              <a:gd name="connsiteY1" fmla="*/ 30956 h 1353344"/>
              <a:gd name="connsiteX2" fmla="*/ 6143625 w 6934200"/>
              <a:gd name="connsiteY2" fmla="*/ 250031 h 1353344"/>
              <a:gd name="connsiteX3" fmla="*/ 5729288 w 6934200"/>
              <a:gd name="connsiteY3" fmla="*/ 511969 h 1353344"/>
              <a:gd name="connsiteX4" fmla="*/ 5210175 w 6934200"/>
              <a:gd name="connsiteY4" fmla="*/ 778669 h 1353344"/>
              <a:gd name="connsiteX5" fmla="*/ 4848225 w 6934200"/>
              <a:gd name="connsiteY5" fmla="*/ 945356 h 1353344"/>
              <a:gd name="connsiteX6" fmla="*/ 4267200 w 6934200"/>
              <a:gd name="connsiteY6" fmla="*/ 954881 h 1353344"/>
              <a:gd name="connsiteX7" fmla="*/ 3790950 w 6934200"/>
              <a:gd name="connsiteY7" fmla="*/ 1016794 h 1353344"/>
              <a:gd name="connsiteX8" fmla="*/ 3452813 w 6934200"/>
              <a:gd name="connsiteY8" fmla="*/ 1183481 h 1353344"/>
              <a:gd name="connsiteX9" fmla="*/ 3367088 w 6934200"/>
              <a:gd name="connsiteY9" fmla="*/ 1340644 h 1353344"/>
              <a:gd name="connsiteX10" fmla="*/ 3043238 w 6934200"/>
              <a:gd name="connsiteY10" fmla="*/ 1107281 h 1353344"/>
              <a:gd name="connsiteX11" fmla="*/ 2009775 w 6934200"/>
              <a:gd name="connsiteY11" fmla="*/ 1026319 h 1353344"/>
              <a:gd name="connsiteX12" fmla="*/ 1752600 w 6934200"/>
              <a:gd name="connsiteY12" fmla="*/ 1193006 h 1353344"/>
              <a:gd name="connsiteX13" fmla="*/ 0 w 6934200"/>
              <a:gd name="connsiteY13" fmla="*/ 1269206 h 1353344"/>
              <a:gd name="connsiteX0" fmla="*/ 6934200 w 6934200"/>
              <a:gd name="connsiteY0" fmla="*/ 64294 h 1856581"/>
              <a:gd name="connsiteX1" fmla="*/ 6477000 w 6934200"/>
              <a:gd name="connsiteY1" fmla="*/ 30956 h 1856581"/>
              <a:gd name="connsiteX2" fmla="*/ 6143625 w 6934200"/>
              <a:gd name="connsiteY2" fmla="*/ 250031 h 1856581"/>
              <a:gd name="connsiteX3" fmla="*/ 5729288 w 6934200"/>
              <a:gd name="connsiteY3" fmla="*/ 511969 h 1856581"/>
              <a:gd name="connsiteX4" fmla="*/ 5210175 w 6934200"/>
              <a:gd name="connsiteY4" fmla="*/ 778669 h 1856581"/>
              <a:gd name="connsiteX5" fmla="*/ 4848225 w 6934200"/>
              <a:gd name="connsiteY5" fmla="*/ 945356 h 1856581"/>
              <a:gd name="connsiteX6" fmla="*/ 4267200 w 6934200"/>
              <a:gd name="connsiteY6" fmla="*/ 954881 h 1856581"/>
              <a:gd name="connsiteX7" fmla="*/ 3790950 w 6934200"/>
              <a:gd name="connsiteY7" fmla="*/ 1016794 h 1856581"/>
              <a:gd name="connsiteX8" fmla="*/ 3452813 w 6934200"/>
              <a:gd name="connsiteY8" fmla="*/ 1183481 h 1856581"/>
              <a:gd name="connsiteX9" fmla="*/ 3367088 w 6934200"/>
              <a:gd name="connsiteY9" fmla="*/ 1340644 h 1856581"/>
              <a:gd name="connsiteX10" fmla="*/ 3043238 w 6934200"/>
              <a:gd name="connsiteY10" fmla="*/ 1107281 h 1856581"/>
              <a:gd name="connsiteX11" fmla="*/ 2009775 w 6934200"/>
              <a:gd name="connsiteY11" fmla="*/ 1026319 h 1856581"/>
              <a:gd name="connsiteX12" fmla="*/ 1752600 w 6934200"/>
              <a:gd name="connsiteY12" fmla="*/ 1193006 h 1856581"/>
              <a:gd name="connsiteX13" fmla="*/ 0 w 6934200"/>
              <a:gd name="connsiteY13" fmla="*/ 1269206 h 1856581"/>
              <a:gd name="connsiteX0" fmla="*/ 6934200 w 6934200"/>
              <a:gd name="connsiteY0" fmla="*/ 64294 h 1847056"/>
              <a:gd name="connsiteX1" fmla="*/ 6477000 w 6934200"/>
              <a:gd name="connsiteY1" fmla="*/ 30956 h 1847056"/>
              <a:gd name="connsiteX2" fmla="*/ 6143625 w 6934200"/>
              <a:gd name="connsiteY2" fmla="*/ 250031 h 1847056"/>
              <a:gd name="connsiteX3" fmla="*/ 5729288 w 6934200"/>
              <a:gd name="connsiteY3" fmla="*/ 511969 h 1847056"/>
              <a:gd name="connsiteX4" fmla="*/ 5210175 w 6934200"/>
              <a:gd name="connsiteY4" fmla="*/ 778669 h 1847056"/>
              <a:gd name="connsiteX5" fmla="*/ 4848225 w 6934200"/>
              <a:gd name="connsiteY5" fmla="*/ 945356 h 1847056"/>
              <a:gd name="connsiteX6" fmla="*/ 4267200 w 6934200"/>
              <a:gd name="connsiteY6" fmla="*/ 954881 h 1847056"/>
              <a:gd name="connsiteX7" fmla="*/ 3790950 w 6934200"/>
              <a:gd name="connsiteY7" fmla="*/ 1016794 h 1847056"/>
              <a:gd name="connsiteX8" fmla="*/ 3452813 w 6934200"/>
              <a:gd name="connsiteY8" fmla="*/ 1183481 h 1847056"/>
              <a:gd name="connsiteX9" fmla="*/ 3367088 w 6934200"/>
              <a:gd name="connsiteY9" fmla="*/ 1340644 h 1847056"/>
              <a:gd name="connsiteX10" fmla="*/ 3043238 w 6934200"/>
              <a:gd name="connsiteY10" fmla="*/ 1107281 h 1847056"/>
              <a:gd name="connsiteX11" fmla="*/ 2009775 w 6934200"/>
              <a:gd name="connsiteY11" fmla="*/ 1026319 h 1847056"/>
              <a:gd name="connsiteX12" fmla="*/ 1752600 w 6934200"/>
              <a:gd name="connsiteY12" fmla="*/ 1193006 h 1847056"/>
              <a:gd name="connsiteX13" fmla="*/ 0 w 6934200"/>
              <a:gd name="connsiteY13" fmla="*/ 1269206 h 1847056"/>
              <a:gd name="connsiteX0" fmla="*/ 7454900 w 7454900"/>
              <a:gd name="connsiteY0" fmla="*/ 64294 h 1586706"/>
              <a:gd name="connsiteX1" fmla="*/ 6997700 w 7454900"/>
              <a:gd name="connsiteY1" fmla="*/ 30956 h 1586706"/>
              <a:gd name="connsiteX2" fmla="*/ 6664325 w 7454900"/>
              <a:gd name="connsiteY2" fmla="*/ 250031 h 1586706"/>
              <a:gd name="connsiteX3" fmla="*/ 6249988 w 7454900"/>
              <a:gd name="connsiteY3" fmla="*/ 511969 h 1586706"/>
              <a:gd name="connsiteX4" fmla="*/ 5730875 w 7454900"/>
              <a:gd name="connsiteY4" fmla="*/ 778669 h 1586706"/>
              <a:gd name="connsiteX5" fmla="*/ 5368925 w 7454900"/>
              <a:gd name="connsiteY5" fmla="*/ 945356 h 1586706"/>
              <a:gd name="connsiteX6" fmla="*/ 4787900 w 7454900"/>
              <a:gd name="connsiteY6" fmla="*/ 954881 h 1586706"/>
              <a:gd name="connsiteX7" fmla="*/ 4311650 w 7454900"/>
              <a:gd name="connsiteY7" fmla="*/ 1016794 h 1586706"/>
              <a:gd name="connsiteX8" fmla="*/ 3973513 w 7454900"/>
              <a:gd name="connsiteY8" fmla="*/ 1183481 h 1586706"/>
              <a:gd name="connsiteX9" fmla="*/ 3887788 w 7454900"/>
              <a:gd name="connsiteY9" fmla="*/ 1340644 h 1586706"/>
              <a:gd name="connsiteX10" fmla="*/ 3563938 w 7454900"/>
              <a:gd name="connsiteY10" fmla="*/ 1107281 h 1586706"/>
              <a:gd name="connsiteX11" fmla="*/ 2530475 w 7454900"/>
              <a:gd name="connsiteY11" fmla="*/ 1026319 h 1586706"/>
              <a:gd name="connsiteX12" fmla="*/ 2273300 w 7454900"/>
              <a:gd name="connsiteY12" fmla="*/ 1193006 h 1586706"/>
              <a:gd name="connsiteX13" fmla="*/ 292100 w 7454900"/>
              <a:gd name="connsiteY13" fmla="*/ 1574006 h 1586706"/>
              <a:gd name="connsiteX14" fmla="*/ 520700 w 7454900"/>
              <a:gd name="connsiteY14" fmla="*/ 1269206 h 1586706"/>
              <a:gd name="connsiteX0" fmla="*/ 7556500 w 7556500"/>
              <a:gd name="connsiteY0" fmla="*/ 64294 h 1624806"/>
              <a:gd name="connsiteX1" fmla="*/ 7099300 w 7556500"/>
              <a:gd name="connsiteY1" fmla="*/ 30956 h 1624806"/>
              <a:gd name="connsiteX2" fmla="*/ 6765925 w 7556500"/>
              <a:gd name="connsiteY2" fmla="*/ 250031 h 1624806"/>
              <a:gd name="connsiteX3" fmla="*/ 6351588 w 7556500"/>
              <a:gd name="connsiteY3" fmla="*/ 511969 h 1624806"/>
              <a:gd name="connsiteX4" fmla="*/ 5832475 w 7556500"/>
              <a:gd name="connsiteY4" fmla="*/ 778669 h 1624806"/>
              <a:gd name="connsiteX5" fmla="*/ 5470525 w 7556500"/>
              <a:gd name="connsiteY5" fmla="*/ 945356 h 1624806"/>
              <a:gd name="connsiteX6" fmla="*/ 4889500 w 7556500"/>
              <a:gd name="connsiteY6" fmla="*/ 954881 h 1624806"/>
              <a:gd name="connsiteX7" fmla="*/ 4413250 w 7556500"/>
              <a:gd name="connsiteY7" fmla="*/ 1016794 h 1624806"/>
              <a:gd name="connsiteX8" fmla="*/ 4075113 w 7556500"/>
              <a:gd name="connsiteY8" fmla="*/ 1183481 h 1624806"/>
              <a:gd name="connsiteX9" fmla="*/ 3989388 w 7556500"/>
              <a:gd name="connsiteY9" fmla="*/ 1340644 h 1624806"/>
              <a:gd name="connsiteX10" fmla="*/ 3665538 w 7556500"/>
              <a:gd name="connsiteY10" fmla="*/ 1107281 h 1624806"/>
              <a:gd name="connsiteX11" fmla="*/ 2632075 w 7556500"/>
              <a:gd name="connsiteY11" fmla="*/ 1026319 h 1624806"/>
              <a:gd name="connsiteX12" fmla="*/ 2374900 w 7556500"/>
              <a:gd name="connsiteY12" fmla="*/ 1193006 h 1624806"/>
              <a:gd name="connsiteX13" fmla="*/ 393700 w 7556500"/>
              <a:gd name="connsiteY13" fmla="*/ 1574006 h 1624806"/>
              <a:gd name="connsiteX14" fmla="*/ 12700 w 7556500"/>
              <a:gd name="connsiteY14" fmla="*/ 1497806 h 1624806"/>
              <a:gd name="connsiteX0" fmla="*/ 7556500 w 7556500"/>
              <a:gd name="connsiteY0" fmla="*/ 64294 h 2376487"/>
              <a:gd name="connsiteX1" fmla="*/ 7099300 w 7556500"/>
              <a:gd name="connsiteY1" fmla="*/ 30956 h 2376487"/>
              <a:gd name="connsiteX2" fmla="*/ 6765925 w 7556500"/>
              <a:gd name="connsiteY2" fmla="*/ 250031 h 2376487"/>
              <a:gd name="connsiteX3" fmla="*/ 6351588 w 7556500"/>
              <a:gd name="connsiteY3" fmla="*/ 511969 h 2376487"/>
              <a:gd name="connsiteX4" fmla="*/ 5832475 w 7556500"/>
              <a:gd name="connsiteY4" fmla="*/ 778669 h 2376487"/>
              <a:gd name="connsiteX5" fmla="*/ 5470525 w 7556500"/>
              <a:gd name="connsiteY5" fmla="*/ 945356 h 2376487"/>
              <a:gd name="connsiteX6" fmla="*/ 4889500 w 7556500"/>
              <a:gd name="connsiteY6" fmla="*/ 954881 h 2376487"/>
              <a:gd name="connsiteX7" fmla="*/ 4413250 w 7556500"/>
              <a:gd name="connsiteY7" fmla="*/ 1016794 h 2376487"/>
              <a:gd name="connsiteX8" fmla="*/ 4075113 w 7556500"/>
              <a:gd name="connsiteY8" fmla="*/ 1183481 h 2376487"/>
              <a:gd name="connsiteX9" fmla="*/ 3989388 w 7556500"/>
              <a:gd name="connsiteY9" fmla="*/ 1340644 h 2376487"/>
              <a:gd name="connsiteX10" fmla="*/ 3665538 w 7556500"/>
              <a:gd name="connsiteY10" fmla="*/ 1107281 h 2376487"/>
              <a:gd name="connsiteX11" fmla="*/ 2632075 w 7556500"/>
              <a:gd name="connsiteY11" fmla="*/ 1026319 h 2376487"/>
              <a:gd name="connsiteX12" fmla="*/ 2374900 w 7556500"/>
              <a:gd name="connsiteY12" fmla="*/ 1193006 h 2376487"/>
              <a:gd name="connsiteX13" fmla="*/ 393700 w 7556500"/>
              <a:gd name="connsiteY13" fmla="*/ 1574006 h 2376487"/>
              <a:gd name="connsiteX14" fmla="*/ 12700 w 7556500"/>
              <a:gd name="connsiteY14" fmla="*/ 2336006 h 2376487"/>
              <a:gd name="connsiteX0" fmla="*/ 7785100 w 7785100"/>
              <a:gd name="connsiteY0" fmla="*/ 64294 h 2376487"/>
              <a:gd name="connsiteX1" fmla="*/ 7327900 w 7785100"/>
              <a:gd name="connsiteY1" fmla="*/ 30956 h 2376487"/>
              <a:gd name="connsiteX2" fmla="*/ 6994525 w 7785100"/>
              <a:gd name="connsiteY2" fmla="*/ 250031 h 2376487"/>
              <a:gd name="connsiteX3" fmla="*/ 6580188 w 7785100"/>
              <a:gd name="connsiteY3" fmla="*/ 511969 h 2376487"/>
              <a:gd name="connsiteX4" fmla="*/ 6061075 w 7785100"/>
              <a:gd name="connsiteY4" fmla="*/ 778669 h 2376487"/>
              <a:gd name="connsiteX5" fmla="*/ 5699125 w 7785100"/>
              <a:gd name="connsiteY5" fmla="*/ 945356 h 2376487"/>
              <a:gd name="connsiteX6" fmla="*/ 5118100 w 7785100"/>
              <a:gd name="connsiteY6" fmla="*/ 954881 h 2376487"/>
              <a:gd name="connsiteX7" fmla="*/ 4641850 w 7785100"/>
              <a:gd name="connsiteY7" fmla="*/ 1016794 h 2376487"/>
              <a:gd name="connsiteX8" fmla="*/ 4303713 w 7785100"/>
              <a:gd name="connsiteY8" fmla="*/ 1183481 h 2376487"/>
              <a:gd name="connsiteX9" fmla="*/ 4217988 w 7785100"/>
              <a:gd name="connsiteY9" fmla="*/ 1340644 h 2376487"/>
              <a:gd name="connsiteX10" fmla="*/ 3894138 w 7785100"/>
              <a:gd name="connsiteY10" fmla="*/ 1107281 h 2376487"/>
              <a:gd name="connsiteX11" fmla="*/ 2860675 w 7785100"/>
              <a:gd name="connsiteY11" fmla="*/ 1026319 h 2376487"/>
              <a:gd name="connsiteX12" fmla="*/ 2603500 w 7785100"/>
              <a:gd name="connsiteY12" fmla="*/ 1193006 h 2376487"/>
              <a:gd name="connsiteX13" fmla="*/ 393700 w 7785100"/>
              <a:gd name="connsiteY13" fmla="*/ 1497806 h 2376487"/>
              <a:gd name="connsiteX14" fmla="*/ 241300 w 7785100"/>
              <a:gd name="connsiteY14" fmla="*/ 2336006 h 2376487"/>
              <a:gd name="connsiteX0" fmla="*/ 7632700 w 7632700"/>
              <a:gd name="connsiteY0" fmla="*/ 64294 h 2376487"/>
              <a:gd name="connsiteX1" fmla="*/ 7175500 w 7632700"/>
              <a:gd name="connsiteY1" fmla="*/ 30956 h 2376487"/>
              <a:gd name="connsiteX2" fmla="*/ 6842125 w 7632700"/>
              <a:gd name="connsiteY2" fmla="*/ 250031 h 2376487"/>
              <a:gd name="connsiteX3" fmla="*/ 6427788 w 7632700"/>
              <a:gd name="connsiteY3" fmla="*/ 511969 h 2376487"/>
              <a:gd name="connsiteX4" fmla="*/ 5908675 w 7632700"/>
              <a:gd name="connsiteY4" fmla="*/ 778669 h 2376487"/>
              <a:gd name="connsiteX5" fmla="*/ 5546725 w 7632700"/>
              <a:gd name="connsiteY5" fmla="*/ 945356 h 2376487"/>
              <a:gd name="connsiteX6" fmla="*/ 4965700 w 7632700"/>
              <a:gd name="connsiteY6" fmla="*/ 954881 h 2376487"/>
              <a:gd name="connsiteX7" fmla="*/ 4489450 w 7632700"/>
              <a:gd name="connsiteY7" fmla="*/ 1016794 h 2376487"/>
              <a:gd name="connsiteX8" fmla="*/ 4151313 w 7632700"/>
              <a:gd name="connsiteY8" fmla="*/ 1183481 h 2376487"/>
              <a:gd name="connsiteX9" fmla="*/ 4065588 w 7632700"/>
              <a:gd name="connsiteY9" fmla="*/ 1340644 h 2376487"/>
              <a:gd name="connsiteX10" fmla="*/ 3741738 w 7632700"/>
              <a:gd name="connsiteY10" fmla="*/ 1107281 h 2376487"/>
              <a:gd name="connsiteX11" fmla="*/ 2708275 w 7632700"/>
              <a:gd name="connsiteY11" fmla="*/ 1026319 h 2376487"/>
              <a:gd name="connsiteX12" fmla="*/ 2451100 w 7632700"/>
              <a:gd name="connsiteY12" fmla="*/ 1193006 h 2376487"/>
              <a:gd name="connsiteX13" fmla="*/ 1536700 w 7632700"/>
              <a:gd name="connsiteY13" fmla="*/ 1650206 h 2376487"/>
              <a:gd name="connsiteX14" fmla="*/ 241300 w 7632700"/>
              <a:gd name="connsiteY14" fmla="*/ 1497806 h 2376487"/>
              <a:gd name="connsiteX15" fmla="*/ 88900 w 7632700"/>
              <a:gd name="connsiteY15" fmla="*/ 2336006 h 2376487"/>
              <a:gd name="connsiteX0" fmla="*/ 7632700 w 7632700"/>
              <a:gd name="connsiteY0" fmla="*/ 64294 h 2376487"/>
              <a:gd name="connsiteX1" fmla="*/ 7175500 w 7632700"/>
              <a:gd name="connsiteY1" fmla="*/ 30956 h 2376487"/>
              <a:gd name="connsiteX2" fmla="*/ 6842125 w 7632700"/>
              <a:gd name="connsiteY2" fmla="*/ 250031 h 2376487"/>
              <a:gd name="connsiteX3" fmla="*/ 6427788 w 7632700"/>
              <a:gd name="connsiteY3" fmla="*/ 511969 h 2376487"/>
              <a:gd name="connsiteX4" fmla="*/ 5908675 w 7632700"/>
              <a:gd name="connsiteY4" fmla="*/ 778669 h 2376487"/>
              <a:gd name="connsiteX5" fmla="*/ 5546725 w 7632700"/>
              <a:gd name="connsiteY5" fmla="*/ 945356 h 2376487"/>
              <a:gd name="connsiteX6" fmla="*/ 4965700 w 7632700"/>
              <a:gd name="connsiteY6" fmla="*/ 954881 h 2376487"/>
              <a:gd name="connsiteX7" fmla="*/ 4489450 w 7632700"/>
              <a:gd name="connsiteY7" fmla="*/ 1016794 h 2376487"/>
              <a:gd name="connsiteX8" fmla="*/ 4151313 w 7632700"/>
              <a:gd name="connsiteY8" fmla="*/ 1183481 h 2376487"/>
              <a:gd name="connsiteX9" fmla="*/ 4065588 w 7632700"/>
              <a:gd name="connsiteY9" fmla="*/ 1340644 h 2376487"/>
              <a:gd name="connsiteX10" fmla="*/ 3741738 w 7632700"/>
              <a:gd name="connsiteY10" fmla="*/ 1107281 h 2376487"/>
              <a:gd name="connsiteX11" fmla="*/ 2755900 w 7632700"/>
              <a:gd name="connsiteY11" fmla="*/ 1116806 h 2376487"/>
              <a:gd name="connsiteX12" fmla="*/ 2451100 w 7632700"/>
              <a:gd name="connsiteY12" fmla="*/ 1193006 h 2376487"/>
              <a:gd name="connsiteX13" fmla="*/ 1536700 w 7632700"/>
              <a:gd name="connsiteY13" fmla="*/ 1650206 h 2376487"/>
              <a:gd name="connsiteX14" fmla="*/ 241300 w 7632700"/>
              <a:gd name="connsiteY14" fmla="*/ 1497806 h 2376487"/>
              <a:gd name="connsiteX15" fmla="*/ 88900 w 7632700"/>
              <a:gd name="connsiteY15" fmla="*/ 2336006 h 2376487"/>
              <a:gd name="connsiteX0" fmla="*/ 7594600 w 7594600"/>
              <a:gd name="connsiteY0" fmla="*/ 64294 h 2909887"/>
              <a:gd name="connsiteX1" fmla="*/ 7137400 w 7594600"/>
              <a:gd name="connsiteY1" fmla="*/ 30956 h 2909887"/>
              <a:gd name="connsiteX2" fmla="*/ 6804025 w 7594600"/>
              <a:gd name="connsiteY2" fmla="*/ 250031 h 2909887"/>
              <a:gd name="connsiteX3" fmla="*/ 6389688 w 7594600"/>
              <a:gd name="connsiteY3" fmla="*/ 511969 h 2909887"/>
              <a:gd name="connsiteX4" fmla="*/ 5870575 w 7594600"/>
              <a:gd name="connsiteY4" fmla="*/ 778669 h 2909887"/>
              <a:gd name="connsiteX5" fmla="*/ 5508625 w 7594600"/>
              <a:gd name="connsiteY5" fmla="*/ 945356 h 2909887"/>
              <a:gd name="connsiteX6" fmla="*/ 4927600 w 7594600"/>
              <a:gd name="connsiteY6" fmla="*/ 954881 h 2909887"/>
              <a:gd name="connsiteX7" fmla="*/ 4451350 w 7594600"/>
              <a:gd name="connsiteY7" fmla="*/ 1016794 h 2909887"/>
              <a:gd name="connsiteX8" fmla="*/ 4113213 w 7594600"/>
              <a:gd name="connsiteY8" fmla="*/ 1183481 h 2909887"/>
              <a:gd name="connsiteX9" fmla="*/ 4027488 w 7594600"/>
              <a:gd name="connsiteY9" fmla="*/ 1340644 h 2909887"/>
              <a:gd name="connsiteX10" fmla="*/ 3703638 w 7594600"/>
              <a:gd name="connsiteY10" fmla="*/ 1107281 h 2909887"/>
              <a:gd name="connsiteX11" fmla="*/ 2717800 w 7594600"/>
              <a:gd name="connsiteY11" fmla="*/ 1116806 h 2909887"/>
              <a:gd name="connsiteX12" fmla="*/ 2413000 w 7594600"/>
              <a:gd name="connsiteY12" fmla="*/ 1193006 h 2909887"/>
              <a:gd name="connsiteX13" fmla="*/ 1498600 w 7594600"/>
              <a:gd name="connsiteY13" fmla="*/ 1650206 h 2909887"/>
              <a:gd name="connsiteX14" fmla="*/ 203200 w 7594600"/>
              <a:gd name="connsiteY14" fmla="*/ 1497806 h 2909887"/>
              <a:gd name="connsiteX15" fmla="*/ 279400 w 7594600"/>
              <a:gd name="connsiteY15" fmla="*/ 2869406 h 2909887"/>
              <a:gd name="connsiteX0" fmla="*/ 7569200 w 7569200"/>
              <a:gd name="connsiteY0" fmla="*/ 64294 h 3555206"/>
              <a:gd name="connsiteX1" fmla="*/ 7112000 w 7569200"/>
              <a:gd name="connsiteY1" fmla="*/ 30956 h 3555206"/>
              <a:gd name="connsiteX2" fmla="*/ 6778625 w 7569200"/>
              <a:gd name="connsiteY2" fmla="*/ 250031 h 3555206"/>
              <a:gd name="connsiteX3" fmla="*/ 6364288 w 7569200"/>
              <a:gd name="connsiteY3" fmla="*/ 511969 h 3555206"/>
              <a:gd name="connsiteX4" fmla="*/ 5845175 w 7569200"/>
              <a:gd name="connsiteY4" fmla="*/ 778669 h 3555206"/>
              <a:gd name="connsiteX5" fmla="*/ 5483225 w 7569200"/>
              <a:gd name="connsiteY5" fmla="*/ 945356 h 3555206"/>
              <a:gd name="connsiteX6" fmla="*/ 4902200 w 7569200"/>
              <a:gd name="connsiteY6" fmla="*/ 954881 h 3555206"/>
              <a:gd name="connsiteX7" fmla="*/ 4425950 w 7569200"/>
              <a:gd name="connsiteY7" fmla="*/ 1016794 h 3555206"/>
              <a:gd name="connsiteX8" fmla="*/ 4087813 w 7569200"/>
              <a:gd name="connsiteY8" fmla="*/ 1183481 h 3555206"/>
              <a:gd name="connsiteX9" fmla="*/ 4002088 w 7569200"/>
              <a:gd name="connsiteY9" fmla="*/ 1340644 h 3555206"/>
              <a:gd name="connsiteX10" fmla="*/ 3678238 w 7569200"/>
              <a:gd name="connsiteY10" fmla="*/ 1107281 h 3555206"/>
              <a:gd name="connsiteX11" fmla="*/ 2692400 w 7569200"/>
              <a:gd name="connsiteY11" fmla="*/ 1116806 h 3555206"/>
              <a:gd name="connsiteX12" fmla="*/ 2387600 w 7569200"/>
              <a:gd name="connsiteY12" fmla="*/ 1193006 h 3555206"/>
              <a:gd name="connsiteX13" fmla="*/ 1473200 w 7569200"/>
              <a:gd name="connsiteY13" fmla="*/ 1650206 h 3555206"/>
              <a:gd name="connsiteX14" fmla="*/ 177800 w 7569200"/>
              <a:gd name="connsiteY14" fmla="*/ 1497806 h 3555206"/>
              <a:gd name="connsiteX15" fmla="*/ 406400 w 7569200"/>
              <a:gd name="connsiteY15" fmla="*/ 3326606 h 3555206"/>
              <a:gd name="connsiteX16" fmla="*/ 254000 w 7569200"/>
              <a:gd name="connsiteY16" fmla="*/ 2869406 h 3555206"/>
              <a:gd name="connsiteX0" fmla="*/ 7569200 w 7569200"/>
              <a:gd name="connsiteY0" fmla="*/ 64294 h 3504406"/>
              <a:gd name="connsiteX1" fmla="*/ 7112000 w 7569200"/>
              <a:gd name="connsiteY1" fmla="*/ 30956 h 3504406"/>
              <a:gd name="connsiteX2" fmla="*/ 6778625 w 7569200"/>
              <a:gd name="connsiteY2" fmla="*/ 250031 h 3504406"/>
              <a:gd name="connsiteX3" fmla="*/ 6364288 w 7569200"/>
              <a:gd name="connsiteY3" fmla="*/ 511969 h 3504406"/>
              <a:gd name="connsiteX4" fmla="*/ 5845175 w 7569200"/>
              <a:gd name="connsiteY4" fmla="*/ 778669 h 3504406"/>
              <a:gd name="connsiteX5" fmla="*/ 5483225 w 7569200"/>
              <a:gd name="connsiteY5" fmla="*/ 945356 h 3504406"/>
              <a:gd name="connsiteX6" fmla="*/ 4902200 w 7569200"/>
              <a:gd name="connsiteY6" fmla="*/ 954881 h 3504406"/>
              <a:gd name="connsiteX7" fmla="*/ 4425950 w 7569200"/>
              <a:gd name="connsiteY7" fmla="*/ 1016794 h 3504406"/>
              <a:gd name="connsiteX8" fmla="*/ 4087813 w 7569200"/>
              <a:gd name="connsiteY8" fmla="*/ 1183481 h 3504406"/>
              <a:gd name="connsiteX9" fmla="*/ 4002088 w 7569200"/>
              <a:gd name="connsiteY9" fmla="*/ 1340644 h 3504406"/>
              <a:gd name="connsiteX10" fmla="*/ 3678238 w 7569200"/>
              <a:gd name="connsiteY10" fmla="*/ 1107281 h 3504406"/>
              <a:gd name="connsiteX11" fmla="*/ 2692400 w 7569200"/>
              <a:gd name="connsiteY11" fmla="*/ 1116806 h 3504406"/>
              <a:gd name="connsiteX12" fmla="*/ 2387600 w 7569200"/>
              <a:gd name="connsiteY12" fmla="*/ 1193006 h 3504406"/>
              <a:gd name="connsiteX13" fmla="*/ 1473200 w 7569200"/>
              <a:gd name="connsiteY13" fmla="*/ 1650206 h 3504406"/>
              <a:gd name="connsiteX14" fmla="*/ 177800 w 7569200"/>
              <a:gd name="connsiteY14" fmla="*/ 1497806 h 3504406"/>
              <a:gd name="connsiteX15" fmla="*/ 406400 w 7569200"/>
              <a:gd name="connsiteY15" fmla="*/ 3326606 h 3504406"/>
              <a:gd name="connsiteX16" fmla="*/ 2311400 w 7569200"/>
              <a:gd name="connsiteY16" fmla="*/ 2564605 h 3504406"/>
              <a:gd name="connsiteX0" fmla="*/ 7505700 w 7505700"/>
              <a:gd name="connsiteY0" fmla="*/ 64294 h 3504405"/>
              <a:gd name="connsiteX1" fmla="*/ 7048500 w 7505700"/>
              <a:gd name="connsiteY1" fmla="*/ 30956 h 3504405"/>
              <a:gd name="connsiteX2" fmla="*/ 6715125 w 7505700"/>
              <a:gd name="connsiteY2" fmla="*/ 250031 h 3504405"/>
              <a:gd name="connsiteX3" fmla="*/ 6300788 w 7505700"/>
              <a:gd name="connsiteY3" fmla="*/ 511969 h 3504405"/>
              <a:gd name="connsiteX4" fmla="*/ 5781675 w 7505700"/>
              <a:gd name="connsiteY4" fmla="*/ 778669 h 3504405"/>
              <a:gd name="connsiteX5" fmla="*/ 5419725 w 7505700"/>
              <a:gd name="connsiteY5" fmla="*/ 945356 h 3504405"/>
              <a:gd name="connsiteX6" fmla="*/ 4838700 w 7505700"/>
              <a:gd name="connsiteY6" fmla="*/ 954881 h 3504405"/>
              <a:gd name="connsiteX7" fmla="*/ 4362450 w 7505700"/>
              <a:gd name="connsiteY7" fmla="*/ 1016794 h 3504405"/>
              <a:gd name="connsiteX8" fmla="*/ 4024313 w 7505700"/>
              <a:gd name="connsiteY8" fmla="*/ 1183481 h 3504405"/>
              <a:gd name="connsiteX9" fmla="*/ 3938588 w 7505700"/>
              <a:gd name="connsiteY9" fmla="*/ 1340644 h 3504405"/>
              <a:gd name="connsiteX10" fmla="*/ 3614738 w 7505700"/>
              <a:gd name="connsiteY10" fmla="*/ 1107281 h 3504405"/>
              <a:gd name="connsiteX11" fmla="*/ 2628900 w 7505700"/>
              <a:gd name="connsiteY11" fmla="*/ 1116806 h 3504405"/>
              <a:gd name="connsiteX12" fmla="*/ 2324100 w 7505700"/>
              <a:gd name="connsiteY12" fmla="*/ 1193006 h 3504405"/>
              <a:gd name="connsiteX13" fmla="*/ 1409700 w 7505700"/>
              <a:gd name="connsiteY13" fmla="*/ 1650206 h 3504405"/>
              <a:gd name="connsiteX14" fmla="*/ 114300 w 7505700"/>
              <a:gd name="connsiteY14" fmla="*/ 1497806 h 3504405"/>
              <a:gd name="connsiteX15" fmla="*/ 723900 w 7505700"/>
              <a:gd name="connsiteY15" fmla="*/ 3326605 h 3504405"/>
              <a:gd name="connsiteX16" fmla="*/ 2247900 w 7505700"/>
              <a:gd name="connsiteY16" fmla="*/ 2564605 h 3504405"/>
              <a:gd name="connsiteX0" fmla="*/ 7505700 w 7505700"/>
              <a:gd name="connsiteY0" fmla="*/ 64294 h 3707606"/>
              <a:gd name="connsiteX1" fmla="*/ 7048500 w 7505700"/>
              <a:gd name="connsiteY1" fmla="*/ 30956 h 3707606"/>
              <a:gd name="connsiteX2" fmla="*/ 6715125 w 7505700"/>
              <a:gd name="connsiteY2" fmla="*/ 250031 h 3707606"/>
              <a:gd name="connsiteX3" fmla="*/ 6300788 w 7505700"/>
              <a:gd name="connsiteY3" fmla="*/ 511969 h 3707606"/>
              <a:gd name="connsiteX4" fmla="*/ 5781675 w 7505700"/>
              <a:gd name="connsiteY4" fmla="*/ 778669 h 3707606"/>
              <a:gd name="connsiteX5" fmla="*/ 5419725 w 7505700"/>
              <a:gd name="connsiteY5" fmla="*/ 945356 h 3707606"/>
              <a:gd name="connsiteX6" fmla="*/ 4838700 w 7505700"/>
              <a:gd name="connsiteY6" fmla="*/ 954881 h 3707606"/>
              <a:gd name="connsiteX7" fmla="*/ 4362450 w 7505700"/>
              <a:gd name="connsiteY7" fmla="*/ 1016794 h 3707606"/>
              <a:gd name="connsiteX8" fmla="*/ 4024313 w 7505700"/>
              <a:gd name="connsiteY8" fmla="*/ 1183481 h 3707606"/>
              <a:gd name="connsiteX9" fmla="*/ 3938588 w 7505700"/>
              <a:gd name="connsiteY9" fmla="*/ 1340644 h 3707606"/>
              <a:gd name="connsiteX10" fmla="*/ 3614738 w 7505700"/>
              <a:gd name="connsiteY10" fmla="*/ 1107281 h 3707606"/>
              <a:gd name="connsiteX11" fmla="*/ 2628900 w 7505700"/>
              <a:gd name="connsiteY11" fmla="*/ 1116806 h 3707606"/>
              <a:gd name="connsiteX12" fmla="*/ 2324100 w 7505700"/>
              <a:gd name="connsiteY12" fmla="*/ 1193006 h 3707606"/>
              <a:gd name="connsiteX13" fmla="*/ 1409700 w 7505700"/>
              <a:gd name="connsiteY13" fmla="*/ 1650206 h 3707606"/>
              <a:gd name="connsiteX14" fmla="*/ 114300 w 7505700"/>
              <a:gd name="connsiteY14" fmla="*/ 1497806 h 3707606"/>
              <a:gd name="connsiteX15" fmla="*/ 723900 w 7505700"/>
              <a:gd name="connsiteY15" fmla="*/ 3326605 h 3707606"/>
              <a:gd name="connsiteX16" fmla="*/ 2552700 w 7505700"/>
              <a:gd name="connsiteY16" fmla="*/ 3707606 h 3707606"/>
              <a:gd name="connsiteX0" fmla="*/ 7505700 w 7505700"/>
              <a:gd name="connsiteY0" fmla="*/ 64294 h 4088605"/>
              <a:gd name="connsiteX1" fmla="*/ 7048500 w 7505700"/>
              <a:gd name="connsiteY1" fmla="*/ 30956 h 4088605"/>
              <a:gd name="connsiteX2" fmla="*/ 6715125 w 7505700"/>
              <a:gd name="connsiteY2" fmla="*/ 250031 h 4088605"/>
              <a:gd name="connsiteX3" fmla="*/ 6300788 w 7505700"/>
              <a:gd name="connsiteY3" fmla="*/ 511969 h 4088605"/>
              <a:gd name="connsiteX4" fmla="*/ 5781675 w 7505700"/>
              <a:gd name="connsiteY4" fmla="*/ 778669 h 4088605"/>
              <a:gd name="connsiteX5" fmla="*/ 5419725 w 7505700"/>
              <a:gd name="connsiteY5" fmla="*/ 945356 h 4088605"/>
              <a:gd name="connsiteX6" fmla="*/ 4838700 w 7505700"/>
              <a:gd name="connsiteY6" fmla="*/ 954881 h 4088605"/>
              <a:gd name="connsiteX7" fmla="*/ 4362450 w 7505700"/>
              <a:gd name="connsiteY7" fmla="*/ 1016794 h 4088605"/>
              <a:gd name="connsiteX8" fmla="*/ 4024313 w 7505700"/>
              <a:gd name="connsiteY8" fmla="*/ 1183481 h 4088605"/>
              <a:gd name="connsiteX9" fmla="*/ 3938588 w 7505700"/>
              <a:gd name="connsiteY9" fmla="*/ 1340644 h 4088605"/>
              <a:gd name="connsiteX10" fmla="*/ 3614738 w 7505700"/>
              <a:gd name="connsiteY10" fmla="*/ 1107281 h 4088605"/>
              <a:gd name="connsiteX11" fmla="*/ 2628900 w 7505700"/>
              <a:gd name="connsiteY11" fmla="*/ 1116806 h 4088605"/>
              <a:gd name="connsiteX12" fmla="*/ 2324100 w 7505700"/>
              <a:gd name="connsiteY12" fmla="*/ 1193006 h 4088605"/>
              <a:gd name="connsiteX13" fmla="*/ 1409700 w 7505700"/>
              <a:gd name="connsiteY13" fmla="*/ 1650206 h 4088605"/>
              <a:gd name="connsiteX14" fmla="*/ 114300 w 7505700"/>
              <a:gd name="connsiteY14" fmla="*/ 1497806 h 4088605"/>
              <a:gd name="connsiteX15" fmla="*/ 723900 w 7505700"/>
              <a:gd name="connsiteY15" fmla="*/ 3326605 h 4088605"/>
              <a:gd name="connsiteX16" fmla="*/ 2628900 w 7505700"/>
              <a:gd name="connsiteY16" fmla="*/ 4088605 h 4088605"/>
              <a:gd name="connsiteX0" fmla="*/ 7505700 w 7505700"/>
              <a:gd name="connsiteY0" fmla="*/ 64294 h 4088605"/>
              <a:gd name="connsiteX1" fmla="*/ 7048500 w 7505700"/>
              <a:gd name="connsiteY1" fmla="*/ 30956 h 4088605"/>
              <a:gd name="connsiteX2" fmla="*/ 6715125 w 7505700"/>
              <a:gd name="connsiteY2" fmla="*/ 250031 h 4088605"/>
              <a:gd name="connsiteX3" fmla="*/ 6300788 w 7505700"/>
              <a:gd name="connsiteY3" fmla="*/ 511969 h 4088605"/>
              <a:gd name="connsiteX4" fmla="*/ 5781675 w 7505700"/>
              <a:gd name="connsiteY4" fmla="*/ 778669 h 4088605"/>
              <a:gd name="connsiteX5" fmla="*/ 5419725 w 7505700"/>
              <a:gd name="connsiteY5" fmla="*/ 945356 h 4088605"/>
              <a:gd name="connsiteX6" fmla="*/ 4838700 w 7505700"/>
              <a:gd name="connsiteY6" fmla="*/ 954881 h 4088605"/>
              <a:gd name="connsiteX7" fmla="*/ 4362450 w 7505700"/>
              <a:gd name="connsiteY7" fmla="*/ 1016794 h 4088605"/>
              <a:gd name="connsiteX8" fmla="*/ 4024313 w 7505700"/>
              <a:gd name="connsiteY8" fmla="*/ 1183481 h 4088605"/>
              <a:gd name="connsiteX9" fmla="*/ 3938588 w 7505700"/>
              <a:gd name="connsiteY9" fmla="*/ 1340644 h 4088605"/>
              <a:gd name="connsiteX10" fmla="*/ 3614738 w 7505700"/>
              <a:gd name="connsiteY10" fmla="*/ 1107281 h 4088605"/>
              <a:gd name="connsiteX11" fmla="*/ 2628900 w 7505700"/>
              <a:gd name="connsiteY11" fmla="*/ 1116806 h 4088605"/>
              <a:gd name="connsiteX12" fmla="*/ 2324100 w 7505700"/>
              <a:gd name="connsiteY12" fmla="*/ 1193006 h 4088605"/>
              <a:gd name="connsiteX13" fmla="*/ 1409700 w 7505700"/>
              <a:gd name="connsiteY13" fmla="*/ 1650206 h 4088605"/>
              <a:gd name="connsiteX14" fmla="*/ 114300 w 7505700"/>
              <a:gd name="connsiteY14" fmla="*/ 1497806 h 4088605"/>
              <a:gd name="connsiteX15" fmla="*/ 723900 w 7505700"/>
              <a:gd name="connsiteY15" fmla="*/ 3555205 h 4088605"/>
              <a:gd name="connsiteX16" fmla="*/ 2628900 w 7505700"/>
              <a:gd name="connsiteY16" fmla="*/ 4088605 h 4088605"/>
              <a:gd name="connsiteX0" fmla="*/ 7505700 w 7505700"/>
              <a:gd name="connsiteY0" fmla="*/ 64294 h 4253705"/>
              <a:gd name="connsiteX1" fmla="*/ 7048500 w 7505700"/>
              <a:gd name="connsiteY1" fmla="*/ 30956 h 4253705"/>
              <a:gd name="connsiteX2" fmla="*/ 6715125 w 7505700"/>
              <a:gd name="connsiteY2" fmla="*/ 250031 h 4253705"/>
              <a:gd name="connsiteX3" fmla="*/ 6300788 w 7505700"/>
              <a:gd name="connsiteY3" fmla="*/ 511969 h 4253705"/>
              <a:gd name="connsiteX4" fmla="*/ 5781675 w 7505700"/>
              <a:gd name="connsiteY4" fmla="*/ 778669 h 4253705"/>
              <a:gd name="connsiteX5" fmla="*/ 5419725 w 7505700"/>
              <a:gd name="connsiteY5" fmla="*/ 945356 h 4253705"/>
              <a:gd name="connsiteX6" fmla="*/ 4838700 w 7505700"/>
              <a:gd name="connsiteY6" fmla="*/ 954881 h 4253705"/>
              <a:gd name="connsiteX7" fmla="*/ 4362450 w 7505700"/>
              <a:gd name="connsiteY7" fmla="*/ 1016794 h 4253705"/>
              <a:gd name="connsiteX8" fmla="*/ 4024313 w 7505700"/>
              <a:gd name="connsiteY8" fmla="*/ 1183481 h 4253705"/>
              <a:gd name="connsiteX9" fmla="*/ 3938588 w 7505700"/>
              <a:gd name="connsiteY9" fmla="*/ 1340644 h 4253705"/>
              <a:gd name="connsiteX10" fmla="*/ 3614738 w 7505700"/>
              <a:gd name="connsiteY10" fmla="*/ 1107281 h 4253705"/>
              <a:gd name="connsiteX11" fmla="*/ 2628900 w 7505700"/>
              <a:gd name="connsiteY11" fmla="*/ 1116806 h 4253705"/>
              <a:gd name="connsiteX12" fmla="*/ 2324100 w 7505700"/>
              <a:gd name="connsiteY12" fmla="*/ 1193006 h 4253705"/>
              <a:gd name="connsiteX13" fmla="*/ 1409700 w 7505700"/>
              <a:gd name="connsiteY13" fmla="*/ 1650206 h 4253705"/>
              <a:gd name="connsiteX14" fmla="*/ 114300 w 7505700"/>
              <a:gd name="connsiteY14" fmla="*/ 1497806 h 4253705"/>
              <a:gd name="connsiteX15" fmla="*/ 723900 w 7505700"/>
              <a:gd name="connsiteY15" fmla="*/ 3555205 h 4253705"/>
              <a:gd name="connsiteX16" fmla="*/ 2324100 w 7505700"/>
              <a:gd name="connsiteY16" fmla="*/ 4164805 h 4253705"/>
              <a:gd name="connsiteX17" fmla="*/ 2628900 w 7505700"/>
              <a:gd name="connsiteY17" fmla="*/ 4088605 h 4253705"/>
              <a:gd name="connsiteX0" fmla="*/ 7505700 w 7505700"/>
              <a:gd name="connsiteY0" fmla="*/ 64294 h 4266405"/>
              <a:gd name="connsiteX1" fmla="*/ 7048500 w 7505700"/>
              <a:gd name="connsiteY1" fmla="*/ 30956 h 4266405"/>
              <a:gd name="connsiteX2" fmla="*/ 6715125 w 7505700"/>
              <a:gd name="connsiteY2" fmla="*/ 250031 h 4266405"/>
              <a:gd name="connsiteX3" fmla="*/ 6300788 w 7505700"/>
              <a:gd name="connsiteY3" fmla="*/ 511969 h 4266405"/>
              <a:gd name="connsiteX4" fmla="*/ 5781675 w 7505700"/>
              <a:gd name="connsiteY4" fmla="*/ 778669 h 4266405"/>
              <a:gd name="connsiteX5" fmla="*/ 5419725 w 7505700"/>
              <a:gd name="connsiteY5" fmla="*/ 945356 h 4266405"/>
              <a:gd name="connsiteX6" fmla="*/ 4838700 w 7505700"/>
              <a:gd name="connsiteY6" fmla="*/ 954881 h 4266405"/>
              <a:gd name="connsiteX7" fmla="*/ 4362450 w 7505700"/>
              <a:gd name="connsiteY7" fmla="*/ 1016794 h 4266405"/>
              <a:gd name="connsiteX8" fmla="*/ 4024313 w 7505700"/>
              <a:gd name="connsiteY8" fmla="*/ 1183481 h 4266405"/>
              <a:gd name="connsiteX9" fmla="*/ 3938588 w 7505700"/>
              <a:gd name="connsiteY9" fmla="*/ 1340644 h 4266405"/>
              <a:gd name="connsiteX10" fmla="*/ 3614738 w 7505700"/>
              <a:gd name="connsiteY10" fmla="*/ 1107281 h 4266405"/>
              <a:gd name="connsiteX11" fmla="*/ 2628900 w 7505700"/>
              <a:gd name="connsiteY11" fmla="*/ 1116806 h 4266405"/>
              <a:gd name="connsiteX12" fmla="*/ 2324100 w 7505700"/>
              <a:gd name="connsiteY12" fmla="*/ 1193006 h 4266405"/>
              <a:gd name="connsiteX13" fmla="*/ 1409700 w 7505700"/>
              <a:gd name="connsiteY13" fmla="*/ 1650206 h 4266405"/>
              <a:gd name="connsiteX14" fmla="*/ 114300 w 7505700"/>
              <a:gd name="connsiteY14" fmla="*/ 1497806 h 4266405"/>
              <a:gd name="connsiteX15" fmla="*/ 723900 w 7505700"/>
              <a:gd name="connsiteY15" fmla="*/ 3555205 h 4266405"/>
              <a:gd name="connsiteX16" fmla="*/ 2324100 w 7505700"/>
              <a:gd name="connsiteY16" fmla="*/ 4164805 h 4266405"/>
              <a:gd name="connsiteX17" fmla="*/ 4762500 w 7505700"/>
              <a:gd name="connsiteY17" fmla="*/ 4164805 h 4266405"/>
              <a:gd name="connsiteX0" fmla="*/ 7505700 w 7505700"/>
              <a:gd name="connsiteY0" fmla="*/ 64294 h 4266405"/>
              <a:gd name="connsiteX1" fmla="*/ 7048500 w 7505700"/>
              <a:gd name="connsiteY1" fmla="*/ 30956 h 4266405"/>
              <a:gd name="connsiteX2" fmla="*/ 6715125 w 7505700"/>
              <a:gd name="connsiteY2" fmla="*/ 250031 h 4266405"/>
              <a:gd name="connsiteX3" fmla="*/ 6300788 w 7505700"/>
              <a:gd name="connsiteY3" fmla="*/ 511969 h 4266405"/>
              <a:gd name="connsiteX4" fmla="*/ 5781675 w 7505700"/>
              <a:gd name="connsiteY4" fmla="*/ 778669 h 4266405"/>
              <a:gd name="connsiteX5" fmla="*/ 5419725 w 7505700"/>
              <a:gd name="connsiteY5" fmla="*/ 945356 h 4266405"/>
              <a:gd name="connsiteX6" fmla="*/ 4838700 w 7505700"/>
              <a:gd name="connsiteY6" fmla="*/ 954881 h 4266405"/>
              <a:gd name="connsiteX7" fmla="*/ 4362450 w 7505700"/>
              <a:gd name="connsiteY7" fmla="*/ 1016794 h 4266405"/>
              <a:gd name="connsiteX8" fmla="*/ 4024313 w 7505700"/>
              <a:gd name="connsiteY8" fmla="*/ 1183481 h 4266405"/>
              <a:gd name="connsiteX9" fmla="*/ 3938588 w 7505700"/>
              <a:gd name="connsiteY9" fmla="*/ 1340644 h 4266405"/>
              <a:gd name="connsiteX10" fmla="*/ 3614738 w 7505700"/>
              <a:gd name="connsiteY10" fmla="*/ 1107281 h 4266405"/>
              <a:gd name="connsiteX11" fmla="*/ 2628900 w 7505700"/>
              <a:gd name="connsiteY11" fmla="*/ 1116806 h 4266405"/>
              <a:gd name="connsiteX12" fmla="*/ 2324100 w 7505700"/>
              <a:gd name="connsiteY12" fmla="*/ 1193006 h 4266405"/>
              <a:gd name="connsiteX13" fmla="*/ 1409700 w 7505700"/>
              <a:gd name="connsiteY13" fmla="*/ 1650206 h 4266405"/>
              <a:gd name="connsiteX14" fmla="*/ 114300 w 7505700"/>
              <a:gd name="connsiteY14" fmla="*/ 1497806 h 4266405"/>
              <a:gd name="connsiteX15" fmla="*/ 723900 w 7505700"/>
              <a:gd name="connsiteY15" fmla="*/ 3555205 h 4266405"/>
              <a:gd name="connsiteX16" fmla="*/ 2324100 w 7505700"/>
              <a:gd name="connsiteY16" fmla="*/ 4164805 h 4266405"/>
              <a:gd name="connsiteX17" fmla="*/ 4762500 w 7505700"/>
              <a:gd name="connsiteY17" fmla="*/ 4164805 h 4266405"/>
              <a:gd name="connsiteX0" fmla="*/ 7505700 w 7505700"/>
              <a:gd name="connsiteY0" fmla="*/ 64294 h 4545805"/>
              <a:gd name="connsiteX1" fmla="*/ 7048500 w 7505700"/>
              <a:gd name="connsiteY1" fmla="*/ 30956 h 4545805"/>
              <a:gd name="connsiteX2" fmla="*/ 6715125 w 7505700"/>
              <a:gd name="connsiteY2" fmla="*/ 250031 h 4545805"/>
              <a:gd name="connsiteX3" fmla="*/ 6300788 w 7505700"/>
              <a:gd name="connsiteY3" fmla="*/ 511969 h 4545805"/>
              <a:gd name="connsiteX4" fmla="*/ 5781675 w 7505700"/>
              <a:gd name="connsiteY4" fmla="*/ 778669 h 4545805"/>
              <a:gd name="connsiteX5" fmla="*/ 5419725 w 7505700"/>
              <a:gd name="connsiteY5" fmla="*/ 945356 h 4545805"/>
              <a:gd name="connsiteX6" fmla="*/ 4838700 w 7505700"/>
              <a:gd name="connsiteY6" fmla="*/ 954881 h 4545805"/>
              <a:gd name="connsiteX7" fmla="*/ 4362450 w 7505700"/>
              <a:gd name="connsiteY7" fmla="*/ 1016794 h 4545805"/>
              <a:gd name="connsiteX8" fmla="*/ 4024313 w 7505700"/>
              <a:gd name="connsiteY8" fmla="*/ 1183481 h 4545805"/>
              <a:gd name="connsiteX9" fmla="*/ 3938588 w 7505700"/>
              <a:gd name="connsiteY9" fmla="*/ 1340644 h 4545805"/>
              <a:gd name="connsiteX10" fmla="*/ 3614738 w 7505700"/>
              <a:gd name="connsiteY10" fmla="*/ 1107281 h 4545805"/>
              <a:gd name="connsiteX11" fmla="*/ 2628900 w 7505700"/>
              <a:gd name="connsiteY11" fmla="*/ 1116806 h 4545805"/>
              <a:gd name="connsiteX12" fmla="*/ 2324100 w 7505700"/>
              <a:gd name="connsiteY12" fmla="*/ 1193006 h 4545805"/>
              <a:gd name="connsiteX13" fmla="*/ 1409700 w 7505700"/>
              <a:gd name="connsiteY13" fmla="*/ 1650206 h 4545805"/>
              <a:gd name="connsiteX14" fmla="*/ 114300 w 7505700"/>
              <a:gd name="connsiteY14" fmla="*/ 1497806 h 4545805"/>
              <a:gd name="connsiteX15" fmla="*/ 723900 w 7505700"/>
              <a:gd name="connsiteY15" fmla="*/ 3555205 h 4545805"/>
              <a:gd name="connsiteX16" fmla="*/ 2324100 w 7505700"/>
              <a:gd name="connsiteY16" fmla="*/ 4164805 h 4545805"/>
              <a:gd name="connsiteX17" fmla="*/ 4762500 w 7505700"/>
              <a:gd name="connsiteY17" fmla="*/ 4545805 h 4545805"/>
              <a:gd name="connsiteX18" fmla="*/ 4762500 w 7505700"/>
              <a:gd name="connsiteY18" fmla="*/ 4164805 h 4545805"/>
              <a:gd name="connsiteX0" fmla="*/ 7505700 w 7505700"/>
              <a:gd name="connsiteY0" fmla="*/ 64294 h 4545805"/>
              <a:gd name="connsiteX1" fmla="*/ 7048500 w 7505700"/>
              <a:gd name="connsiteY1" fmla="*/ 30956 h 4545805"/>
              <a:gd name="connsiteX2" fmla="*/ 6715125 w 7505700"/>
              <a:gd name="connsiteY2" fmla="*/ 250031 h 4545805"/>
              <a:gd name="connsiteX3" fmla="*/ 6300788 w 7505700"/>
              <a:gd name="connsiteY3" fmla="*/ 511969 h 4545805"/>
              <a:gd name="connsiteX4" fmla="*/ 5781675 w 7505700"/>
              <a:gd name="connsiteY4" fmla="*/ 778669 h 4545805"/>
              <a:gd name="connsiteX5" fmla="*/ 5419725 w 7505700"/>
              <a:gd name="connsiteY5" fmla="*/ 945356 h 4545805"/>
              <a:gd name="connsiteX6" fmla="*/ 4838700 w 7505700"/>
              <a:gd name="connsiteY6" fmla="*/ 954881 h 4545805"/>
              <a:gd name="connsiteX7" fmla="*/ 4362450 w 7505700"/>
              <a:gd name="connsiteY7" fmla="*/ 1016794 h 4545805"/>
              <a:gd name="connsiteX8" fmla="*/ 4024313 w 7505700"/>
              <a:gd name="connsiteY8" fmla="*/ 1183481 h 4545805"/>
              <a:gd name="connsiteX9" fmla="*/ 3938588 w 7505700"/>
              <a:gd name="connsiteY9" fmla="*/ 1340644 h 4545805"/>
              <a:gd name="connsiteX10" fmla="*/ 3614738 w 7505700"/>
              <a:gd name="connsiteY10" fmla="*/ 1107281 h 4545805"/>
              <a:gd name="connsiteX11" fmla="*/ 2628900 w 7505700"/>
              <a:gd name="connsiteY11" fmla="*/ 1116806 h 4545805"/>
              <a:gd name="connsiteX12" fmla="*/ 2324100 w 7505700"/>
              <a:gd name="connsiteY12" fmla="*/ 1193006 h 4545805"/>
              <a:gd name="connsiteX13" fmla="*/ 1409700 w 7505700"/>
              <a:gd name="connsiteY13" fmla="*/ 1650206 h 4545805"/>
              <a:gd name="connsiteX14" fmla="*/ 114300 w 7505700"/>
              <a:gd name="connsiteY14" fmla="*/ 1497806 h 4545805"/>
              <a:gd name="connsiteX15" fmla="*/ 723900 w 7505700"/>
              <a:gd name="connsiteY15" fmla="*/ 3555205 h 4545805"/>
              <a:gd name="connsiteX16" fmla="*/ 2324100 w 7505700"/>
              <a:gd name="connsiteY16" fmla="*/ 4164805 h 4545805"/>
              <a:gd name="connsiteX17" fmla="*/ 4762500 w 7505700"/>
              <a:gd name="connsiteY17" fmla="*/ 4545805 h 4545805"/>
              <a:gd name="connsiteX18" fmla="*/ 7391400 w 7505700"/>
              <a:gd name="connsiteY18" fmla="*/ 4419600 h 4545805"/>
              <a:gd name="connsiteX0" fmla="*/ 7505700 w 7505700"/>
              <a:gd name="connsiteY0" fmla="*/ 64294 h 4876800"/>
              <a:gd name="connsiteX1" fmla="*/ 7048500 w 7505700"/>
              <a:gd name="connsiteY1" fmla="*/ 30956 h 4876800"/>
              <a:gd name="connsiteX2" fmla="*/ 6715125 w 7505700"/>
              <a:gd name="connsiteY2" fmla="*/ 250031 h 4876800"/>
              <a:gd name="connsiteX3" fmla="*/ 6300788 w 7505700"/>
              <a:gd name="connsiteY3" fmla="*/ 511969 h 4876800"/>
              <a:gd name="connsiteX4" fmla="*/ 5781675 w 7505700"/>
              <a:gd name="connsiteY4" fmla="*/ 778669 h 4876800"/>
              <a:gd name="connsiteX5" fmla="*/ 5419725 w 7505700"/>
              <a:gd name="connsiteY5" fmla="*/ 945356 h 4876800"/>
              <a:gd name="connsiteX6" fmla="*/ 4838700 w 7505700"/>
              <a:gd name="connsiteY6" fmla="*/ 954881 h 4876800"/>
              <a:gd name="connsiteX7" fmla="*/ 4362450 w 7505700"/>
              <a:gd name="connsiteY7" fmla="*/ 1016794 h 4876800"/>
              <a:gd name="connsiteX8" fmla="*/ 4024313 w 7505700"/>
              <a:gd name="connsiteY8" fmla="*/ 1183481 h 4876800"/>
              <a:gd name="connsiteX9" fmla="*/ 3938588 w 7505700"/>
              <a:gd name="connsiteY9" fmla="*/ 1340644 h 4876800"/>
              <a:gd name="connsiteX10" fmla="*/ 3614738 w 7505700"/>
              <a:gd name="connsiteY10" fmla="*/ 1107281 h 4876800"/>
              <a:gd name="connsiteX11" fmla="*/ 2628900 w 7505700"/>
              <a:gd name="connsiteY11" fmla="*/ 1116806 h 4876800"/>
              <a:gd name="connsiteX12" fmla="*/ 2324100 w 7505700"/>
              <a:gd name="connsiteY12" fmla="*/ 1193006 h 4876800"/>
              <a:gd name="connsiteX13" fmla="*/ 1409700 w 7505700"/>
              <a:gd name="connsiteY13" fmla="*/ 1650206 h 4876800"/>
              <a:gd name="connsiteX14" fmla="*/ 114300 w 7505700"/>
              <a:gd name="connsiteY14" fmla="*/ 1497806 h 4876800"/>
              <a:gd name="connsiteX15" fmla="*/ 723900 w 7505700"/>
              <a:gd name="connsiteY15" fmla="*/ 3555205 h 4876800"/>
              <a:gd name="connsiteX16" fmla="*/ 2324100 w 7505700"/>
              <a:gd name="connsiteY16" fmla="*/ 4164805 h 4876800"/>
              <a:gd name="connsiteX17" fmla="*/ 5029200 w 7505700"/>
              <a:gd name="connsiteY17" fmla="*/ 4876800 h 4876800"/>
              <a:gd name="connsiteX18" fmla="*/ 7391400 w 7505700"/>
              <a:gd name="connsiteY18" fmla="*/ 4419600 h 4876800"/>
              <a:gd name="connsiteX0" fmla="*/ 7505700 w 7505700"/>
              <a:gd name="connsiteY0" fmla="*/ 64294 h 4888706"/>
              <a:gd name="connsiteX1" fmla="*/ 7048500 w 7505700"/>
              <a:gd name="connsiteY1" fmla="*/ 30956 h 4888706"/>
              <a:gd name="connsiteX2" fmla="*/ 6715125 w 7505700"/>
              <a:gd name="connsiteY2" fmla="*/ 250031 h 4888706"/>
              <a:gd name="connsiteX3" fmla="*/ 6300788 w 7505700"/>
              <a:gd name="connsiteY3" fmla="*/ 511969 h 4888706"/>
              <a:gd name="connsiteX4" fmla="*/ 5781675 w 7505700"/>
              <a:gd name="connsiteY4" fmla="*/ 778669 h 4888706"/>
              <a:gd name="connsiteX5" fmla="*/ 5419725 w 7505700"/>
              <a:gd name="connsiteY5" fmla="*/ 945356 h 4888706"/>
              <a:gd name="connsiteX6" fmla="*/ 4838700 w 7505700"/>
              <a:gd name="connsiteY6" fmla="*/ 954881 h 4888706"/>
              <a:gd name="connsiteX7" fmla="*/ 4362450 w 7505700"/>
              <a:gd name="connsiteY7" fmla="*/ 1016794 h 4888706"/>
              <a:gd name="connsiteX8" fmla="*/ 4024313 w 7505700"/>
              <a:gd name="connsiteY8" fmla="*/ 1183481 h 4888706"/>
              <a:gd name="connsiteX9" fmla="*/ 3938588 w 7505700"/>
              <a:gd name="connsiteY9" fmla="*/ 1340644 h 4888706"/>
              <a:gd name="connsiteX10" fmla="*/ 3614738 w 7505700"/>
              <a:gd name="connsiteY10" fmla="*/ 1107281 h 4888706"/>
              <a:gd name="connsiteX11" fmla="*/ 2628900 w 7505700"/>
              <a:gd name="connsiteY11" fmla="*/ 1116806 h 4888706"/>
              <a:gd name="connsiteX12" fmla="*/ 2324100 w 7505700"/>
              <a:gd name="connsiteY12" fmla="*/ 1193006 h 4888706"/>
              <a:gd name="connsiteX13" fmla="*/ 1409700 w 7505700"/>
              <a:gd name="connsiteY13" fmla="*/ 1650206 h 4888706"/>
              <a:gd name="connsiteX14" fmla="*/ 114300 w 7505700"/>
              <a:gd name="connsiteY14" fmla="*/ 1497806 h 4888706"/>
              <a:gd name="connsiteX15" fmla="*/ 723900 w 7505700"/>
              <a:gd name="connsiteY15" fmla="*/ 3555205 h 4888706"/>
              <a:gd name="connsiteX16" fmla="*/ 2324100 w 7505700"/>
              <a:gd name="connsiteY16" fmla="*/ 4164805 h 4888706"/>
              <a:gd name="connsiteX17" fmla="*/ 3505200 w 7505700"/>
              <a:gd name="connsiteY17" fmla="*/ 4419599 h 4888706"/>
              <a:gd name="connsiteX18" fmla="*/ 5029200 w 7505700"/>
              <a:gd name="connsiteY18" fmla="*/ 4876800 h 4888706"/>
              <a:gd name="connsiteX19" fmla="*/ 7391400 w 7505700"/>
              <a:gd name="connsiteY19" fmla="*/ 4419600 h 4888706"/>
              <a:gd name="connsiteX0" fmla="*/ 7505700 w 7505700"/>
              <a:gd name="connsiteY0" fmla="*/ 64294 h 4876800"/>
              <a:gd name="connsiteX1" fmla="*/ 7048500 w 7505700"/>
              <a:gd name="connsiteY1" fmla="*/ 30956 h 4876800"/>
              <a:gd name="connsiteX2" fmla="*/ 6715125 w 7505700"/>
              <a:gd name="connsiteY2" fmla="*/ 250031 h 4876800"/>
              <a:gd name="connsiteX3" fmla="*/ 6300788 w 7505700"/>
              <a:gd name="connsiteY3" fmla="*/ 511969 h 4876800"/>
              <a:gd name="connsiteX4" fmla="*/ 5781675 w 7505700"/>
              <a:gd name="connsiteY4" fmla="*/ 778669 h 4876800"/>
              <a:gd name="connsiteX5" fmla="*/ 5419725 w 7505700"/>
              <a:gd name="connsiteY5" fmla="*/ 945356 h 4876800"/>
              <a:gd name="connsiteX6" fmla="*/ 4838700 w 7505700"/>
              <a:gd name="connsiteY6" fmla="*/ 954881 h 4876800"/>
              <a:gd name="connsiteX7" fmla="*/ 4362450 w 7505700"/>
              <a:gd name="connsiteY7" fmla="*/ 1016794 h 4876800"/>
              <a:gd name="connsiteX8" fmla="*/ 4024313 w 7505700"/>
              <a:gd name="connsiteY8" fmla="*/ 1183481 h 4876800"/>
              <a:gd name="connsiteX9" fmla="*/ 3938588 w 7505700"/>
              <a:gd name="connsiteY9" fmla="*/ 1340644 h 4876800"/>
              <a:gd name="connsiteX10" fmla="*/ 3614738 w 7505700"/>
              <a:gd name="connsiteY10" fmla="*/ 1107281 h 4876800"/>
              <a:gd name="connsiteX11" fmla="*/ 2628900 w 7505700"/>
              <a:gd name="connsiteY11" fmla="*/ 1116806 h 4876800"/>
              <a:gd name="connsiteX12" fmla="*/ 2324100 w 7505700"/>
              <a:gd name="connsiteY12" fmla="*/ 1193006 h 4876800"/>
              <a:gd name="connsiteX13" fmla="*/ 1409700 w 7505700"/>
              <a:gd name="connsiteY13" fmla="*/ 1650206 h 4876800"/>
              <a:gd name="connsiteX14" fmla="*/ 114300 w 7505700"/>
              <a:gd name="connsiteY14" fmla="*/ 1497806 h 4876800"/>
              <a:gd name="connsiteX15" fmla="*/ 723900 w 7505700"/>
              <a:gd name="connsiteY15" fmla="*/ 3555205 h 4876800"/>
              <a:gd name="connsiteX16" fmla="*/ 2324100 w 7505700"/>
              <a:gd name="connsiteY16" fmla="*/ 4164805 h 4876800"/>
              <a:gd name="connsiteX17" fmla="*/ 3505200 w 7505700"/>
              <a:gd name="connsiteY17" fmla="*/ 4419599 h 4876800"/>
              <a:gd name="connsiteX18" fmla="*/ 5029200 w 7505700"/>
              <a:gd name="connsiteY18" fmla="*/ 4876800 h 4876800"/>
              <a:gd name="connsiteX19" fmla="*/ 7391400 w 7505700"/>
              <a:gd name="connsiteY19" fmla="*/ 4114799 h 4876800"/>
              <a:gd name="connsiteX20" fmla="*/ 7391400 w 7505700"/>
              <a:gd name="connsiteY20" fmla="*/ 4419600 h 4876800"/>
              <a:gd name="connsiteX0" fmla="*/ 7505700 w 8382000"/>
              <a:gd name="connsiteY0" fmla="*/ 64294 h 4876800"/>
              <a:gd name="connsiteX1" fmla="*/ 7048500 w 8382000"/>
              <a:gd name="connsiteY1" fmla="*/ 30956 h 4876800"/>
              <a:gd name="connsiteX2" fmla="*/ 6715125 w 8382000"/>
              <a:gd name="connsiteY2" fmla="*/ 250031 h 4876800"/>
              <a:gd name="connsiteX3" fmla="*/ 6300788 w 8382000"/>
              <a:gd name="connsiteY3" fmla="*/ 511969 h 4876800"/>
              <a:gd name="connsiteX4" fmla="*/ 5781675 w 8382000"/>
              <a:gd name="connsiteY4" fmla="*/ 778669 h 4876800"/>
              <a:gd name="connsiteX5" fmla="*/ 5419725 w 8382000"/>
              <a:gd name="connsiteY5" fmla="*/ 945356 h 4876800"/>
              <a:gd name="connsiteX6" fmla="*/ 4838700 w 8382000"/>
              <a:gd name="connsiteY6" fmla="*/ 954881 h 4876800"/>
              <a:gd name="connsiteX7" fmla="*/ 4362450 w 8382000"/>
              <a:gd name="connsiteY7" fmla="*/ 1016794 h 4876800"/>
              <a:gd name="connsiteX8" fmla="*/ 4024313 w 8382000"/>
              <a:gd name="connsiteY8" fmla="*/ 1183481 h 4876800"/>
              <a:gd name="connsiteX9" fmla="*/ 3938588 w 8382000"/>
              <a:gd name="connsiteY9" fmla="*/ 1340644 h 4876800"/>
              <a:gd name="connsiteX10" fmla="*/ 3614738 w 8382000"/>
              <a:gd name="connsiteY10" fmla="*/ 1107281 h 4876800"/>
              <a:gd name="connsiteX11" fmla="*/ 2628900 w 8382000"/>
              <a:gd name="connsiteY11" fmla="*/ 1116806 h 4876800"/>
              <a:gd name="connsiteX12" fmla="*/ 2324100 w 8382000"/>
              <a:gd name="connsiteY12" fmla="*/ 1193006 h 4876800"/>
              <a:gd name="connsiteX13" fmla="*/ 1409700 w 8382000"/>
              <a:gd name="connsiteY13" fmla="*/ 1650206 h 4876800"/>
              <a:gd name="connsiteX14" fmla="*/ 114300 w 8382000"/>
              <a:gd name="connsiteY14" fmla="*/ 1497806 h 4876800"/>
              <a:gd name="connsiteX15" fmla="*/ 723900 w 8382000"/>
              <a:gd name="connsiteY15" fmla="*/ 3555205 h 4876800"/>
              <a:gd name="connsiteX16" fmla="*/ 2324100 w 8382000"/>
              <a:gd name="connsiteY16" fmla="*/ 4164805 h 4876800"/>
              <a:gd name="connsiteX17" fmla="*/ 3505200 w 8382000"/>
              <a:gd name="connsiteY17" fmla="*/ 4419599 h 4876800"/>
              <a:gd name="connsiteX18" fmla="*/ 5029200 w 8382000"/>
              <a:gd name="connsiteY18" fmla="*/ 4876800 h 4876800"/>
              <a:gd name="connsiteX19" fmla="*/ 7391400 w 8382000"/>
              <a:gd name="connsiteY19" fmla="*/ 4114799 h 4876800"/>
              <a:gd name="connsiteX20" fmla="*/ 8382000 w 8382000"/>
              <a:gd name="connsiteY20" fmla="*/ 3428999 h 4876800"/>
              <a:gd name="connsiteX0" fmla="*/ 7505700 w 8382000"/>
              <a:gd name="connsiteY0" fmla="*/ 64294 h 4876800"/>
              <a:gd name="connsiteX1" fmla="*/ 7048500 w 8382000"/>
              <a:gd name="connsiteY1" fmla="*/ 30956 h 4876800"/>
              <a:gd name="connsiteX2" fmla="*/ 6715125 w 8382000"/>
              <a:gd name="connsiteY2" fmla="*/ 250031 h 4876800"/>
              <a:gd name="connsiteX3" fmla="*/ 6300788 w 8382000"/>
              <a:gd name="connsiteY3" fmla="*/ 511969 h 4876800"/>
              <a:gd name="connsiteX4" fmla="*/ 5781675 w 8382000"/>
              <a:gd name="connsiteY4" fmla="*/ 778669 h 4876800"/>
              <a:gd name="connsiteX5" fmla="*/ 5419725 w 8382000"/>
              <a:gd name="connsiteY5" fmla="*/ 945356 h 4876800"/>
              <a:gd name="connsiteX6" fmla="*/ 4838700 w 8382000"/>
              <a:gd name="connsiteY6" fmla="*/ 954881 h 4876800"/>
              <a:gd name="connsiteX7" fmla="*/ 4362450 w 8382000"/>
              <a:gd name="connsiteY7" fmla="*/ 1016794 h 4876800"/>
              <a:gd name="connsiteX8" fmla="*/ 4024313 w 8382000"/>
              <a:gd name="connsiteY8" fmla="*/ 1183481 h 4876800"/>
              <a:gd name="connsiteX9" fmla="*/ 3938588 w 8382000"/>
              <a:gd name="connsiteY9" fmla="*/ 1340644 h 4876800"/>
              <a:gd name="connsiteX10" fmla="*/ 3614738 w 8382000"/>
              <a:gd name="connsiteY10" fmla="*/ 1107281 h 4876800"/>
              <a:gd name="connsiteX11" fmla="*/ 2628900 w 8382000"/>
              <a:gd name="connsiteY11" fmla="*/ 1116806 h 4876800"/>
              <a:gd name="connsiteX12" fmla="*/ 2324100 w 8382000"/>
              <a:gd name="connsiteY12" fmla="*/ 1193006 h 4876800"/>
              <a:gd name="connsiteX13" fmla="*/ 1409700 w 8382000"/>
              <a:gd name="connsiteY13" fmla="*/ 1650206 h 4876800"/>
              <a:gd name="connsiteX14" fmla="*/ 114300 w 8382000"/>
              <a:gd name="connsiteY14" fmla="*/ 1497806 h 4876800"/>
              <a:gd name="connsiteX15" fmla="*/ 723900 w 8382000"/>
              <a:gd name="connsiteY15" fmla="*/ 3555205 h 4876800"/>
              <a:gd name="connsiteX16" fmla="*/ 2324100 w 8382000"/>
              <a:gd name="connsiteY16" fmla="*/ 4164805 h 4876800"/>
              <a:gd name="connsiteX17" fmla="*/ 3505200 w 8382000"/>
              <a:gd name="connsiteY17" fmla="*/ 4419599 h 4876800"/>
              <a:gd name="connsiteX18" fmla="*/ 5029200 w 8382000"/>
              <a:gd name="connsiteY18" fmla="*/ 4876800 h 4876800"/>
              <a:gd name="connsiteX19" fmla="*/ 7543800 w 8382000"/>
              <a:gd name="connsiteY19" fmla="*/ 4267199 h 4876800"/>
              <a:gd name="connsiteX20" fmla="*/ 8382000 w 8382000"/>
              <a:gd name="connsiteY20" fmla="*/ 3428999 h 4876800"/>
              <a:gd name="connsiteX0" fmla="*/ 7505700 w 8382000"/>
              <a:gd name="connsiteY0" fmla="*/ 64294 h 4876800"/>
              <a:gd name="connsiteX1" fmla="*/ 7048500 w 8382000"/>
              <a:gd name="connsiteY1" fmla="*/ 30956 h 4876800"/>
              <a:gd name="connsiteX2" fmla="*/ 6715125 w 8382000"/>
              <a:gd name="connsiteY2" fmla="*/ 250031 h 4876800"/>
              <a:gd name="connsiteX3" fmla="*/ 6300788 w 8382000"/>
              <a:gd name="connsiteY3" fmla="*/ 511969 h 4876800"/>
              <a:gd name="connsiteX4" fmla="*/ 5781675 w 8382000"/>
              <a:gd name="connsiteY4" fmla="*/ 778669 h 4876800"/>
              <a:gd name="connsiteX5" fmla="*/ 5419725 w 8382000"/>
              <a:gd name="connsiteY5" fmla="*/ 945356 h 4876800"/>
              <a:gd name="connsiteX6" fmla="*/ 4838700 w 8382000"/>
              <a:gd name="connsiteY6" fmla="*/ 954881 h 4876800"/>
              <a:gd name="connsiteX7" fmla="*/ 4362450 w 8382000"/>
              <a:gd name="connsiteY7" fmla="*/ 1016794 h 4876800"/>
              <a:gd name="connsiteX8" fmla="*/ 4024313 w 8382000"/>
              <a:gd name="connsiteY8" fmla="*/ 1183481 h 4876800"/>
              <a:gd name="connsiteX9" fmla="*/ 3938588 w 8382000"/>
              <a:gd name="connsiteY9" fmla="*/ 1340644 h 4876800"/>
              <a:gd name="connsiteX10" fmla="*/ 3614738 w 8382000"/>
              <a:gd name="connsiteY10" fmla="*/ 1107281 h 4876800"/>
              <a:gd name="connsiteX11" fmla="*/ 2628900 w 8382000"/>
              <a:gd name="connsiteY11" fmla="*/ 1116806 h 4876800"/>
              <a:gd name="connsiteX12" fmla="*/ 2324100 w 8382000"/>
              <a:gd name="connsiteY12" fmla="*/ 1193006 h 4876800"/>
              <a:gd name="connsiteX13" fmla="*/ 1409700 w 8382000"/>
              <a:gd name="connsiteY13" fmla="*/ 1650206 h 4876800"/>
              <a:gd name="connsiteX14" fmla="*/ 114300 w 8382000"/>
              <a:gd name="connsiteY14" fmla="*/ 1497806 h 4876800"/>
              <a:gd name="connsiteX15" fmla="*/ 723900 w 8382000"/>
              <a:gd name="connsiteY15" fmla="*/ 3555205 h 4876800"/>
              <a:gd name="connsiteX16" fmla="*/ 2324100 w 8382000"/>
              <a:gd name="connsiteY16" fmla="*/ 4164805 h 4876800"/>
              <a:gd name="connsiteX17" fmla="*/ 3505200 w 8382000"/>
              <a:gd name="connsiteY17" fmla="*/ 4419599 h 4876800"/>
              <a:gd name="connsiteX18" fmla="*/ 5029200 w 8382000"/>
              <a:gd name="connsiteY18" fmla="*/ 4876800 h 4876800"/>
              <a:gd name="connsiteX19" fmla="*/ 7543800 w 8382000"/>
              <a:gd name="connsiteY19" fmla="*/ 4267199 h 4876800"/>
              <a:gd name="connsiteX20" fmla="*/ 8382000 w 8382000"/>
              <a:gd name="connsiteY20" fmla="*/ 3428999 h 4876800"/>
              <a:gd name="connsiteX0" fmla="*/ 7505700 w 8382000"/>
              <a:gd name="connsiteY0" fmla="*/ 64294 h 4952999"/>
              <a:gd name="connsiteX1" fmla="*/ 7048500 w 8382000"/>
              <a:gd name="connsiteY1" fmla="*/ 30956 h 4952999"/>
              <a:gd name="connsiteX2" fmla="*/ 6715125 w 8382000"/>
              <a:gd name="connsiteY2" fmla="*/ 250031 h 4952999"/>
              <a:gd name="connsiteX3" fmla="*/ 6300788 w 8382000"/>
              <a:gd name="connsiteY3" fmla="*/ 511969 h 4952999"/>
              <a:gd name="connsiteX4" fmla="*/ 5781675 w 8382000"/>
              <a:gd name="connsiteY4" fmla="*/ 778669 h 4952999"/>
              <a:gd name="connsiteX5" fmla="*/ 5419725 w 8382000"/>
              <a:gd name="connsiteY5" fmla="*/ 945356 h 4952999"/>
              <a:gd name="connsiteX6" fmla="*/ 4838700 w 8382000"/>
              <a:gd name="connsiteY6" fmla="*/ 954881 h 4952999"/>
              <a:gd name="connsiteX7" fmla="*/ 4362450 w 8382000"/>
              <a:gd name="connsiteY7" fmla="*/ 1016794 h 4952999"/>
              <a:gd name="connsiteX8" fmla="*/ 4024313 w 8382000"/>
              <a:gd name="connsiteY8" fmla="*/ 1183481 h 4952999"/>
              <a:gd name="connsiteX9" fmla="*/ 3938588 w 8382000"/>
              <a:gd name="connsiteY9" fmla="*/ 1340644 h 4952999"/>
              <a:gd name="connsiteX10" fmla="*/ 3614738 w 8382000"/>
              <a:gd name="connsiteY10" fmla="*/ 1107281 h 4952999"/>
              <a:gd name="connsiteX11" fmla="*/ 2628900 w 8382000"/>
              <a:gd name="connsiteY11" fmla="*/ 1116806 h 4952999"/>
              <a:gd name="connsiteX12" fmla="*/ 2324100 w 8382000"/>
              <a:gd name="connsiteY12" fmla="*/ 1193006 h 4952999"/>
              <a:gd name="connsiteX13" fmla="*/ 1409700 w 8382000"/>
              <a:gd name="connsiteY13" fmla="*/ 1650206 h 4952999"/>
              <a:gd name="connsiteX14" fmla="*/ 114300 w 8382000"/>
              <a:gd name="connsiteY14" fmla="*/ 1497806 h 4952999"/>
              <a:gd name="connsiteX15" fmla="*/ 723900 w 8382000"/>
              <a:gd name="connsiteY15" fmla="*/ 3555205 h 4952999"/>
              <a:gd name="connsiteX16" fmla="*/ 2324100 w 8382000"/>
              <a:gd name="connsiteY16" fmla="*/ 4164805 h 4952999"/>
              <a:gd name="connsiteX17" fmla="*/ 3505200 w 8382000"/>
              <a:gd name="connsiteY17" fmla="*/ 4419599 h 4952999"/>
              <a:gd name="connsiteX18" fmla="*/ 5029200 w 8382000"/>
              <a:gd name="connsiteY18" fmla="*/ 4952999 h 4952999"/>
              <a:gd name="connsiteX19" fmla="*/ 7543800 w 8382000"/>
              <a:gd name="connsiteY19" fmla="*/ 4267199 h 4952999"/>
              <a:gd name="connsiteX20" fmla="*/ 8382000 w 8382000"/>
              <a:gd name="connsiteY20" fmla="*/ 3428999 h 4952999"/>
              <a:gd name="connsiteX0" fmla="*/ 7505700 w 8382000"/>
              <a:gd name="connsiteY0" fmla="*/ 64294 h 5029199"/>
              <a:gd name="connsiteX1" fmla="*/ 7048500 w 8382000"/>
              <a:gd name="connsiteY1" fmla="*/ 30956 h 5029199"/>
              <a:gd name="connsiteX2" fmla="*/ 6715125 w 8382000"/>
              <a:gd name="connsiteY2" fmla="*/ 250031 h 5029199"/>
              <a:gd name="connsiteX3" fmla="*/ 6300788 w 8382000"/>
              <a:gd name="connsiteY3" fmla="*/ 511969 h 5029199"/>
              <a:gd name="connsiteX4" fmla="*/ 5781675 w 8382000"/>
              <a:gd name="connsiteY4" fmla="*/ 778669 h 5029199"/>
              <a:gd name="connsiteX5" fmla="*/ 5419725 w 8382000"/>
              <a:gd name="connsiteY5" fmla="*/ 945356 h 5029199"/>
              <a:gd name="connsiteX6" fmla="*/ 4838700 w 8382000"/>
              <a:gd name="connsiteY6" fmla="*/ 954881 h 5029199"/>
              <a:gd name="connsiteX7" fmla="*/ 4362450 w 8382000"/>
              <a:gd name="connsiteY7" fmla="*/ 1016794 h 5029199"/>
              <a:gd name="connsiteX8" fmla="*/ 4024313 w 8382000"/>
              <a:gd name="connsiteY8" fmla="*/ 1183481 h 5029199"/>
              <a:gd name="connsiteX9" fmla="*/ 3938588 w 8382000"/>
              <a:gd name="connsiteY9" fmla="*/ 1340644 h 5029199"/>
              <a:gd name="connsiteX10" fmla="*/ 3614738 w 8382000"/>
              <a:gd name="connsiteY10" fmla="*/ 1107281 h 5029199"/>
              <a:gd name="connsiteX11" fmla="*/ 2628900 w 8382000"/>
              <a:gd name="connsiteY11" fmla="*/ 1116806 h 5029199"/>
              <a:gd name="connsiteX12" fmla="*/ 2324100 w 8382000"/>
              <a:gd name="connsiteY12" fmla="*/ 1193006 h 5029199"/>
              <a:gd name="connsiteX13" fmla="*/ 1409700 w 8382000"/>
              <a:gd name="connsiteY13" fmla="*/ 1650206 h 5029199"/>
              <a:gd name="connsiteX14" fmla="*/ 114300 w 8382000"/>
              <a:gd name="connsiteY14" fmla="*/ 1497806 h 5029199"/>
              <a:gd name="connsiteX15" fmla="*/ 723900 w 8382000"/>
              <a:gd name="connsiteY15" fmla="*/ 3555205 h 5029199"/>
              <a:gd name="connsiteX16" fmla="*/ 2324100 w 8382000"/>
              <a:gd name="connsiteY16" fmla="*/ 4164805 h 5029199"/>
              <a:gd name="connsiteX17" fmla="*/ 3505200 w 8382000"/>
              <a:gd name="connsiteY17" fmla="*/ 4419599 h 5029199"/>
              <a:gd name="connsiteX18" fmla="*/ 5029200 w 8382000"/>
              <a:gd name="connsiteY18" fmla="*/ 5029199 h 5029199"/>
              <a:gd name="connsiteX19" fmla="*/ 7543800 w 8382000"/>
              <a:gd name="connsiteY19" fmla="*/ 4267199 h 5029199"/>
              <a:gd name="connsiteX20" fmla="*/ 8382000 w 8382000"/>
              <a:gd name="connsiteY20" fmla="*/ 3428999 h 5029199"/>
              <a:gd name="connsiteX0" fmla="*/ 7505700 w 8382000"/>
              <a:gd name="connsiteY0" fmla="*/ 64294 h 5029199"/>
              <a:gd name="connsiteX1" fmla="*/ 7048500 w 8382000"/>
              <a:gd name="connsiteY1" fmla="*/ 30956 h 5029199"/>
              <a:gd name="connsiteX2" fmla="*/ 6715125 w 8382000"/>
              <a:gd name="connsiteY2" fmla="*/ 250031 h 5029199"/>
              <a:gd name="connsiteX3" fmla="*/ 6300788 w 8382000"/>
              <a:gd name="connsiteY3" fmla="*/ 511969 h 5029199"/>
              <a:gd name="connsiteX4" fmla="*/ 5781675 w 8382000"/>
              <a:gd name="connsiteY4" fmla="*/ 778669 h 5029199"/>
              <a:gd name="connsiteX5" fmla="*/ 5419725 w 8382000"/>
              <a:gd name="connsiteY5" fmla="*/ 945356 h 5029199"/>
              <a:gd name="connsiteX6" fmla="*/ 4838700 w 8382000"/>
              <a:gd name="connsiteY6" fmla="*/ 954881 h 5029199"/>
              <a:gd name="connsiteX7" fmla="*/ 4362450 w 8382000"/>
              <a:gd name="connsiteY7" fmla="*/ 1016794 h 5029199"/>
              <a:gd name="connsiteX8" fmla="*/ 4024313 w 8382000"/>
              <a:gd name="connsiteY8" fmla="*/ 1183481 h 5029199"/>
              <a:gd name="connsiteX9" fmla="*/ 3938588 w 8382000"/>
              <a:gd name="connsiteY9" fmla="*/ 1340644 h 5029199"/>
              <a:gd name="connsiteX10" fmla="*/ 3614738 w 8382000"/>
              <a:gd name="connsiteY10" fmla="*/ 1107281 h 5029199"/>
              <a:gd name="connsiteX11" fmla="*/ 2628900 w 8382000"/>
              <a:gd name="connsiteY11" fmla="*/ 1116806 h 5029199"/>
              <a:gd name="connsiteX12" fmla="*/ 2324100 w 8382000"/>
              <a:gd name="connsiteY12" fmla="*/ 1193006 h 5029199"/>
              <a:gd name="connsiteX13" fmla="*/ 1409700 w 8382000"/>
              <a:gd name="connsiteY13" fmla="*/ 1650206 h 5029199"/>
              <a:gd name="connsiteX14" fmla="*/ 114300 w 8382000"/>
              <a:gd name="connsiteY14" fmla="*/ 1497806 h 5029199"/>
              <a:gd name="connsiteX15" fmla="*/ 723900 w 8382000"/>
              <a:gd name="connsiteY15" fmla="*/ 3555205 h 5029199"/>
              <a:gd name="connsiteX16" fmla="*/ 2324100 w 8382000"/>
              <a:gd name="connsiteY16" fmla="*/ 4164805 h 5029199"/>
              <a:gd name="connsiteX17" fmla="*/ 3505200 w 8382000"/>
              <a:gd name="connsiteY17" fmla="*/ 4419599 h 5029199"/>
              <a:gd name="connsiteX18" fmla="*/ 5029200 w 8382000"/>
              <a:gd name="connsiteY18" fmla="*/ 5029199 h 5029199"/>
              <a:gd name="connsiteX19" fmla="*/ 7543800 w 8382000"/>
              <a:gd name="connsiteY19" fmla="*/ 4267199 h 5029199"/>
              <a:gd name="connsiteX20" fmla="*/ 8382000 w 8382000"/>
              <a:gd name="connsiteY20" fmla="*/ 3428999 h 5029199"/>
              <a:gd name="connsiteX0" fmla="*/ 7505700 w 8382000"/>
              <a:gd name="connsiteY0" fmla="*/ 64294 h 5054599"/>
              <a:gd name="connsiteX1" fmla="*/ 7048500 w 8382000"/>
              <a:gd name="connsiteY1" fmla="*/ 30956 h 5054599"/>
              <a:gd name="connsiteX2" fmla="*/ 6715125 w 8382000"/>
              <a:gd name="connsiteY2" fmla="*/ 250031 h 5054599"/>
              <a:gd name="connsiteX3" fmla="*/ 6300788 w 8382000"/>
              <a:gd name="connsiteY3" fmla="*/ 511969 h 5054599"/>
              <a:gd name="connsiteX4" fmla="*/ 5781675 w 8382000"/>
              <a:gd name="connsiteY4" fmla="*/ 778669 h 5054599"/>
              <a:gd name="connsiteX5" fmla="*/ 5419725 w 8382000"/>
              <a:gd name="connsiteY5" fmla="*/ 945356 h 5054599"/>
              <a:gd name="connsiteX6" fmla="*/ 4838700 w 8382000"/>
              <a:gd name="connsiteY6" fmla="*/ 954881 h 5054599"/>
              <a:gd name="connsiteX7" fmla="*/ 4362450 w 8382000"/>
              <a:gd name="connsiteY7" fmla="*/ 1016794 h 5054599"/>
              <a:gd name="connsiteX8" fmla="*/ 4024313 w 8382000"/>
              <a:gd name="connsiteY8" fmla="*/ 1183481 h 5054599"/>
              <a:gd name="connsiteX9" fmla="*/ 3938588 w 8382000"/>
              <a:gd name="connsiteY9" fmla="*/ 1340644 h 5054599"/>
              <a:gd name="connsiteX10" fmla="*/ 3614738 w 8382000"/>
              <a:gd name="connsiteY10" fmla="*/ 1107281 h 5054599"/>
              <a:gd name="connsiteX11" fmla="*/ 2628900 w 8382000"/>
              <a:gd name="connsiteY11" fmla="*/ 1116806 h 5054599"/>
              <a:gd name="connsiteX12" fmla="*/ 2324100 w 8382000"/>
              <a:gd name="connsiteY12" fmla="*/ 1193006 h 5054599"/>
              <a:gd name="connsiteX13" fmla="*/ 1409700 w 8382000"/>
              <a:gd name="connsiteY13" fmla="*/ 1650206 h 5054599"/>
              <a:gd name="connsiteX14" fmla="*/ 114300 w 8382000"/>
              <a:gd name="connsiteY14" fmla="*/ 1497806 h 5054599"/>
              <a:gd name="connsiteX15" fmla="*/ 723900 w 8382000"/>
              <a:gd name="connsiteY15" fmla="*/ 3555205 h 5054599"/>
              <a:gd name="connsiteX16" fmla="*/ 2324100 w 8382000"/>
              <a:gd name="connsiteY16" fmla="*/ 4164805 h 5054599"/>
              <a:gd name="connsiteX17" fmla="*/ 3505200 w 8382000"/>
              <a:gd name="connsiteY17" fmla="*/ 4419599 h 5054599"/>
              <a:gd name="connsiteX18" fmla="*/ 5029200 w 8382000"/>
              <a:gd name="connsiteY18" fmla="*/ 5029199 h 5054599"/>
              <a:gd name="connsiteX19" fmla="*/ 7162800 w 8382000"/>
              <a:gd name="connsiteY19" fmla="*/ 4571999 h 5054599"/>
              <a:gd name="connsiteX20" fmla="*/ 7543800 w 8382000"/>
              <a:gd name="connsiteY20" fmla="*/ 4267199 h 5054599"/>
              <a:gd name="connsiteX21" fmla="*/ 8382000 w 8382000"/>
              <a:gd name="connsiteY21" fmla="*/ 3428999 h 5054599"/>
              <a:gd name="connsiteX0" fmla="*/ 7505700 w 8382000"/>
              <a:gd name="connsiteY0" fmla="*/ 64294 h 5054599"/>
              <a:gd name="connsiteX1" fmla="*/ 7048500 w 8382000"/>
              <a:gd name="connsiteY1" fmla="*/ 30956 h 5054599"/>
              <a:gd name="connsiteX2" fmla="*/ 6715125 w 8382000"/>
              <a:gd name="connsiteY2" fmla="*/ 250031 h 5054599"/>
              <a:gd name="connsiteX3" fmla="*/ 6300788 w 8382000"/>
              <a:gd name="connsiteY3" fmla="*/ 511969 h 5054599"/>
              <a:gd name="connsiteX4" fmla="*/ 5781675 w 8382000"/>
              <a:gd name="connsiteY4" fmla="*/ 778669 h 5054599"/>
              <a:gd name="connsiteX5" fmla="*/ 5419725 w 8382000"/>
              <a:gd name="connsiteY5" fmla="*/ 945356 h 5054599"/>
              <a:gd name="connsiteX6" fmla="*/ 4838700 w 8382000"/>
              <a:gd name="connsiteY6" fmla="*/ 954881 h 5054599"/>
              <a:gd name="connsiteX7" fmla="*/ 4362450 w 8382000"/>
              <a:gd name="connsiteY7" fmla="*/ 1016794 h 5054599"/>
              <a:gd name="connsiteX8" fmla="*/ 4024313 w 8382000"/>
              <a:gd name="connsiteY8" fmla="*/ 1183481 h 5054599"/>
              <a:gd name="connsiteX9" fmla="*/ 3938588 w 8382000"/>
              <a:gd name="connsiteY9" fmla="*/ 1340644 h 5054599"/>
              <a:gd name="connsiteX10" fmla="*/ 3614738 w 8382000"/>
              <a:gd name="connsiteY10" fmla="*/ 1107281 h 5054599"/>
              <a:gd name="connsiteX11" fmla="*/ 2628900 w 8382000"/>
              <a:gd name="connsiteY11" fmla="*/ 1116806 h 5054599"/>
              <a:gd name="connsiteX12" fmla="*/ 2324100 w 8382000"/>
              <a:gd name="connsiteY12" fmla="*/ 1193006 h 5054599"/>
              <a:gd name="connsiteX13" fmla="*/ 1409700 w 8382000"/>
              <a:gd name="connsiteY13" fmla="*/ 1650206 h 5054599"/>
              <a:gd name="connsiteX14" fmla="*/ 114300 w 8382000"/>
              <a:gd name="connsiteY14" fmla="*/ 1497806 h 5054599"/>
              <a:gd name="connsiteX15" fmla="*/ 723900 w 8382000"/>
              <a:gd name="connsiteY15" fmla="*/ 3555205 h 5054599"/>
              <a:gd name="connsiteX16" fmla="*/ 2324100 w 8382000"/>
              <a:gd name="connsiteY16" fmla="*/ 4164805 h 5054599"/>
              <a:gd name="connsiteX17" fmla="*/ 3505200 w 8382000"/>
              <a:gd name="connsiteY17" fmla="*/ 4419599 h 5054599"/>
              <a:gd name="connsiteX18" fmla="*/ 5029200 w 8382000"/>
              <a:gd name="connsiteY18" fmla="*/ 5029199 h 5054599"/>
              <a:gd name="connsiteX19" fmla="*/ 7162800 w 8382000"/>
              <a:gd name="connsiteY19" fmla="*/ 4571999 h 5054599"/>
              <a:gd name="connsiteX20" fmla="*/ 7543800 w 8382000"/>
              <a:gd name="connsiteY20" fmla="*/ 4267199 h 5054599"/>
              <a:gd name="connsiteX21" fmla="*/ 8382000 w 8382000"/>
              <a:gd name="connsiteY21" fmla="*/ 3428999 h 5054599"/>
              <a:gd name="connsiteX0" fmla="*/ 7505700 w 8458200"/>
              <a:gd name="connsiteY0" fmla="*/ 64294 h 5054599"/>
              <a:gd name="connsiteX1" fmla="*/ 7048500 w 8458200"/>
              <a:gd name="connsiteY1" fmla="*/ 30956 h 5054599"/>
              <a:gd name="connsiteX2" fmla="*/ 6715125 w 8458200"/>
              <a:gd name="connsiteY2" fmla="*/ 250031 h 5054599"/>
              <a:gd name="connsiteX3" fmla="*/ 6300788 w 8458200"/>
              <a:gd name="connsiteY3" fmla="*/ 511969 h 5054599"/>
              <a:gd name="connsiteX4" fmla="*/ 5781675 w 8458200"/>
              <a:gd name="connsiteY4" fmla="*/ 778669 h 5054599"/>
              <a:gd name="connsiteX5" fmla="*/ 5419725 w 8458200"/>
              <a:gd name="connsiteY5" fmla="*/ 945356 h 5054599"/>
              <a:gd name="connsiteX6" fmla="*/ 4838700 w 8458200"/>
              <a:gd name="connsiteY6" fmla="*/ 954881 h 5054599"/>
              <a:gd name="connsiteX7" fmla="*/ 4362450 w 8458200"/>
              <a:gd name="connsiteY7" fmla="*/ 1016794 h 5054599"/>
              <a:gd name="connsiteX8" fmla="*/ 4024313 w 8458200"/>
              <a:gd name="connsiteY8" fmla="*/ 1183481 h 5054599"/>
              <a:gd name="connsiteX9" fmla="*/ 3938588 w 8458200"/>
              <a:gd name="connsiteY9" fmla="*/ 1340644 h 5054599"/>
              <a:gd name="connsiteX10" fmla="*/ 3614738 w 8458200"/>
              <a:gd name="connsiteY10" fmla="*/ 1107281 h 5054599"/>
              <a:gd name="connsiteX11" fmla="*/ 2628900 w 8458200"/>
              <a:gd name="connsiteY11" fmla="*/ 1116806 h 5054599"/>
              <a:gd name="connsiteX12" fmla="*/ 2324100 w 8458200"/>
              <a:gd name="connsiteY12" fmla="*/ 1193006 h 5054599"/>
              <a:gd name="connsiteX13" fmla="*/ 1409700 w 8458200"/>
              <a:gd name="connsiteY13" fmla="*/ 1650206 h 5054599"/>
              <a:gd name="connsiteX14" fmla="*/ 114300 w 8458200"/>
              <a:gd name="connsiteY14" fmla="*/ 1497806 h 5054599"/>
              <a:gd name="connsiteX15" fmla="*/ 723900 w 8458200"/>
              <a:gd name="connsiteY15" fmla="*/ 3555205 h 5054599"/>
              <a:gd name="connsiteX16" fmla="*/ 2324100 w 8458200"/>
              <a:gd name="connsiteY16" fmla="*/ 4164805 h 5054599"/>
              <a:gd name="connsiteX17" fmla="*/ 3505200 w 8458200"/>
              <a:gd name="connsiteY17" fmla="*/ 4419599 h 5054599"/>
              <a:gd name="connsiteX18" fmla="*/ 5029200 w 8458200"/>
              <a:gd name="connsiteY18" fmla="*/ 5029199 h 5054599"/>
              <a:gd name="connsiteX19" fmla="*/ 7162800 w 8458200"/>
              <a:gd name="connsiteY19" fmla="*/ 4571999 h 5054599"/>
              <a:gd name="connsiteX20" fmla="*/ 7543800 w 8458200"/>
              <a:gd name="connsiteY20" fmla="*/ 4267199 h 5054599"/>
              <a:gd name="connsiteX21" fmla="*/ 8458200 w 8458200"/>
              <a:gd name="connsiteY21" fmla="*/ 3352799 h 5054599"/>
              <a:gd name="connsiteX0" fmla="*/ 7505700 w 8458200"/>
              <a:gd name="connsiteY0" fmla="*/ 64294 h 5054599"/>
              <a:gd name="connsiteX1" fmla="*/ 7048500 w 8458200"/>
              <a:gd name="connsiteY1" fmla="*/ 30956 h 5054599"/>
              <a:gd name="connsiteX2" fmla="*/ 6715125 w 8458200"/>
              <a:gd name="connsiteY2" fmla="*/ 250031 h 5054599"/>
              <a:gd name="connsiteX3" fmla="*/ 6300788 w 8458200"/>
              <a:gd name="connsiteY3" fmla="*/ 511969 h 5054599"/>
              <a:gd name="connsiteX4" fmla="*/ 5781675 w 8458200"/>
              <a:gd name="connsiteY4" fmla="*/ 778669 h 5054599"/>
              <a:gd name="connsiteX5" fmla="*/ 5419725 w 8458200"/>
              <a:gd name="connsiteY5" fmla="*/ 945356 h 5054599"/>
              <a:gd name="connsiteX6" fmla="*/ 4838700 w 8458200"/>
              <a:gd name="connsiteY6" fmla="*/ 954881 h 5054599"/>
              <a:gd name="connsiteX7" fmla="*/ 4362450 w 8458200"/>
              <a:gd name="connsiteY7" fmla="*/ 1016794 h 5054599"/>
              <a:gd name="connsiteX8" fmla="*/ 4024313 w 8458200"/>
              <a:gd name="connsiteY8" fmla="*/ 1183481 h 5054599"/>
              <a:gd name="connsiteX9" fmla="*/ 3938588 w 8458200"/>
              <a:gd name="connsiteY9" fmla="*/ 1340644 h 5054599"/>
              <a:gd name="connsiteX10" fmla="*/ 3614738 w 8458200"/>
              <a:gd name="connsiteY10" fmla="*/ 1107281 h 5054599"/>
              <a:gd name="connsiteX11" fmla="*/ 2628900 w 8458200"/>
              <a:gd name="connsiteY11" fmla="*/ 1116806 h 5054599"/>
              <a:gd name="connsiteX12" fmla="*/ 2324100 w 8458200"/>
              <a:gd name="connsiteY12" fmla="*/ 1193006 h 5054599"/>
              <a:gd name="connsiteX13" fmla="*/ 1409700 w 8458200"/>
              <a:gd name="connsiteY13" fmla="*/ 1650206 h 5054599"/>
              <a:gd name="connsiteX14" fmla="*/ 114300 w 8458200"/>
              <a:gd name="connsiteY14" fmla="*/ 1497806 h 5054599"/>
              <a:gd name="connsiteX15" fmla="*/ 723900 w 8458200"/>
              <a:gd name="connsiteY15" fmla="*/ 3555205 h 5054599"/>
              <a:gd name="connsiteX16" fmla="*/ 2324100 w 8458200"/>
              <a:gd name="connsiteY16" fmla="*/ 4164805 h 5054599"/>
              <a:gd name="connsiteX17" fmla="*/ 3505200 w 8458200"/>
              <a:gd name="connsiteY17" fmla="*/ 4419599 h 5054599"/>
              <a:gd name="connsiteX18" fmla="*/ 5029200 w 8458200"/>
              <a:gd name="connsiteY18" fmla="*/ 5029199 h 5054599"/>
              <a:gd name="connsiteX19" fmla="*/ 7162800 w 8458200"/>
              <a:gd name="connsiteY19" fmla="*/ 4571999 h 5054599"/>
              <a:gd name="connsiteX20" fmla="*/ 7543800 w 8458200"/>
              <a:gd name="connsiteY20" fmla="*/ 4267199 h 5054599"/>
              <a:gd name="connsiteX21" fmla="*/ 8382000 w 8458200"/>
              <a:gd name="connsiteY21" fmla="*/ 2666999 h 5054599"/>
              <a:gd name="connsiteX22" fmla="*/ 8458200 w 8458200"/>
              <a:gd name="connsiteY22" fmla="*/ 3352799 h 5054599"/>
              <a:gd name="connsiteX0" fmla="*/ 7505700 w 8458200"/>
              <a:gd name="connsiteY0" fmla="*/ 64294 h 5054599"/>
              <a:gd name="connsiteX1" fmla="*/ 7048500 w 8458200"/>
              <a:gd name="connsiteY1" fmla="*/ 30956 h 5054599"/>
              <a:gd name="connsiteX2" fmla="*/ 6715125 w 8458200"/>
              <a:gd name="connsiteY2" fmla="*/ 250031 h 5054599"/>
              <a:gd name="connsiteX3" fmla="*/ 6300788 w 8458200"/>
              <a:gd name="connsiteY3" fmla="*/ 511969 h 5054599"/>
              <a:gd name="connsiteX4" fmla="*/ 5781675 w 8458200"/>
              <a:gd name="connsiteY4" fmla="*/ 778669 h 5054599"/>
              <a:gd name="connsiteX5" fmla="*/ 5419725 w 8458200"/>
              <a:gd name="connsiteY5" fmla="*/ 945356 h 5054599"/>
              <a:gd name="connsiteX6" fmla="*/ 4838700 w 8458200"/>
              <a:gd name="connsiteY6" fmla="*/ 954881 h 5054599"/>
              <a:gd name="connsiteX7" fmla="*/ 4362450 w 8458200"/>
              <a:gd name="connsiteY7" fmla="*/ 1016794 h 5054599"/>
              <a:gd name="connsiteX8" fmla="*/ 4024313 w 8458200"/>
              <a:gd name="connsiteY8" fmla="*/ 1183481 h 5054599"/>
              <a:gd name="connsiteX9" fmla="*/ 3938588 w 8458200"/>
              <a:gd name="connsiteY9" fmla="*/ 1340644 h 5054599"/>
              <a:gd name="connsiteX10" fmla="*/ 3614738 w 8458200"/>
              <a:gd name="connsiteY10" fmla="*/ 1107281 h 5054599"/>
              <a:gd name="connsiteX11" fmla="*/ 2628900 w 8458200"/>
              <a:gd name="connsiteY11" fmla="*/ 1116806 h 5054599"/>
              <a:gd name="connsiteX12" fmla="*/ 2324100 w 8458200"/>
              <a:gd name="connsiteY12" fmla="*/ 1193006 h 5054599"/>
              <a:gd name="connsiteX13" fmla="*/ 1409700 w 8458200"/>
              <a:gd name="connsiteY13" fmla="*/ 1650206 h 5054599"/>
              <a:gd name="connsiteX14" fmla="*/ 114300 w 8458200"/>
              <a:gd name="connsiteY14" fmla="*/ 1497806 h 5054599"/>
              <a:gd name="connsiteX15" fmla="*/ 723900 w 8458200"/>
              <a:gd name="connsiteY15" fmla="*/ 3555205 h 5054599"/>
              <a:gd name="connsiteX16" fmla="*/ 2324100 w 8458200"/>
              <a:gd name="connsiteY16" fmla="*/ 4164805 h 5054599"/>
              <a:gd name="connsiteX17" fmla="*/ 3505200 w 8458200"/>
              <a:gd name="connsiteY17" fmla="*/ 4419599 h 5054599"/>
              <a:gd name="connsiteX18" fmla="*/ 5029200 w 8458200"/>
              <a:gd name="connsiteY18" fmla="*/ 5029199 h 5054599"/>
              <a:gd name="connsiteX19" fmla="*/ 7162800 w 8458200"/>
              <a:gd name="connsiteY19" fmla="*/ 4571999 h 5054599"/>
              <a:gd name="connsiteX20" fmla="*/ 7543800 w 8458200"/>
              <a:gd name="connsiteY20" fmla="*/ 4267199 h 5054599"/>
              <a:gd name="connsiteX21" fmla="*/ 8229600 w 8458200"/>
              <a:gd name="connsiteY21" fmla="*/ 3809999 h 5054599"/>
              <a:gd name="connsiteX22" fmla="*/ 8382000 w 8458200"/>
              <a:gd name="connsiteY22" fmla="*/ 2666999 h 5054599"/>
              <a:gd name="connsiteX23" fmla="*/ 8458200 w 8458200"/>
              <a:gd name="connsiteY23" fmla="*/ 3352799 h 5054599"/>
              <a:gd name="connsiteX0" fmla="*/ 7505700 w 8458200"/>
              <a:gd name="connsiteY0" fmla="*/ 64294 h 5054599"/>
              <a:gd name="connsiteX1" fmla="*/ 7048500 w 8458200"/>
              <a:gd name="connsiteY1" fmla="*/ 30956 h 5054599"/>
              <a:gd name="connsiteX2" fmla="*/ 6715125 w 8458200"/>
              <a:gd name="connsiteY2" fmla="*/ 250031 h 5054599"/>
              <a:gd name="connsiteX3" fmla="*/ 6300788 w 8458200"/>
              <a:gd name="connsiteY3" fmla="*/ 511969 h 5054599"/>
              <a:gd name="connsiteX4" fmla="*/ 5781675 w 8458200"/>
              <a:gd name="connsiteY4" fmla="*/ 778669 h 5054599"/>
              <a:gd name="connsiteX5" fmla="*/ 5419725 w 8458200"/>
              <a:gd name="connsiteY5" fmla="*/ 945356 h 5054599"/>
              <a:gd name="connsiteX6" fmla="*/ 4838700 w 8458200"/>
              <a:gd name="connsiteY6" fmla="*/ 954881 h 5054599"/>
              <a:gd name="connsiteX7" fmla="*/ 4362450 w 8458200"/>
              <a:gd name="connsiteY7" fmla="*/ 1016794 h 5054599"/>
              <a:gd name="connsiteX8" fmla="*/ 4024313 w 8458200"/>
              <a:gd name="connsiteY8" fmla="*/ 1183481 h 5054599"/>
              <a:gd name="connsiteX9" fmla="*/ 3938588 w 8458200"/>
              <a:gd name="connsiteY9" fmla="*/ 1340644 h 5054599"/>
              <a:gd name="connsiteX10" fmla="*/ 3614738 w 8458200"/>
              <a:gd name="connsiteY10" fmla="*/ 1107281 h 5054599"/>
              <a:gd name="connsiteX11" fmla="*/ 2628900 w 8458200"/>
              <a:gd name="connsiteY11" fmla="*/ 1116806 h 5054599"/>
              <a:gd name="connsiteX12" fmla="*/ 2324100 w 8458200"/>
              <a:gd name="connsiteY12" fmla="*/ 1193006 h 5054599"/>
              <a:gd name="connsiteX13" fmla="*/ 1409700 w 8458200"/>
              <a:gd name="connsiteY13" fmla="*/ 1650206 h 5054599"/>
              <a:gd name="connsiteX14" fmla="*/ 114300 w 8458200"/>
              <a:gd name="connsiteY14" fmla="*/ 1497806 h 5054599"/>
              <a:gd name="connsiteX15" fmla="*/ 723900 w 8458200"/>
              <a:gd name="connsiteY15" fmla="*/ 3555205 h 5054599"/>
              <a:gd name="connsiteX16" fmla="*/ 2324100 w 8458200"/>
              <a:gd name="connsiteY16" fmla="*/ 4164805 h 5054599"/>
              <a:gd name="connsiteX17" fmla="*/ 3505200 w 8458200"/>
              <a:gd name="connsiteY17" fmla="*/ 4419599 h 5054599"/>
              <a:gd name="connsiteX18" fmla="*/ 5029200 w 8458200"/>
              <a:gd name="connsiteY18" fmla="*/ 5029199 h 5054599"/>
              <a:gd name="connsiteX19" fmla="*/ 7162800 w 8458200"/>
              <a:gd name="connsiteY19" fmla="*/ 4571999 h 5054599"/>
              <a:gd name="connsiteX20" fmla="*/ 7543800 w 8458200"/>
              <a:gd name="connsiteY20" fmla="*/ 4267199 h 5054599"/>
              <a:gd name="connsiteX21" fmla="*/ 7848600 w 8458200"/>
              <a:gd name="connsiteY21" fmla="*/ 3962399 h 5054599"/>
              <a:gd name="connsiteX22" fmla="*/ 8229600 w 8458200"/>
              <a:gd name="connsiteY22" fmla="*/ 3809999 h 5054599"/>
              <a:gd name="connsiteX23" fmla="*/ 8382000 w 8458200"/>
              <a:gd name="connsiteY23" fmla="*/ 2666999 h 5054599"/>
              <a:gd name="connsiteX24" fmla="*/ 8458200 w 8458200"/>
              <a:gd name="connsiteY24" fmla="*/ 3352799 h 5054599"/>
              <a:gd name="connsiteX0" fmla="*/ 7505700 w 8382000"/>
              <a:gd name="connsiteY0" fmla="*/ 64294 h 5054599"/>
              <a:gd name="connsiteX1" fmla="*/ 7048500 w 8382000"/>
              <a:gd name="connsiteY1" fmla="*/ 30956 h 5054599"/>
              <a:gd name="connsiteX2" fmla="*/ 6715125 w 8382000"/>
              <a:gd name="connsiteY2" fmla="*/ 250031 h 5054599"/>
              <a:gd name="connsiteX3" fmla="*/ 6300788 w 8382000"/>
              <a:gd name="connsiteY3" fmla="*/ 511969 h 5054599"/>
              <a:gd name="connsiteX4" fmla="*/ 5781675 w 8382000"/>
              <a:gd name="connsiteY4" fmla="*/ 778669 h 5054599"/>
              <a:gd name="connsiteX5" fmla="*/ 5419725 w 8382000"/>
              <a:gd name="connsiteY5" fmla="*/ 945356 h 5054599"/>
              <a:gd name="connsiteX6" fmla="*/ 4838700 w 8382000"/>
              <a:gd name="connsiteY6" fmla="*/ 954881 h 5054599"/>
              <a:gd name="connsiteX7" fmla="*/ 4362450 w 8382000"/>
              <a:gd name="connsiteY7" fmla="*/ 1016794 h 5054599"/>
              <a:gd name="connsiteX8" fmla="*/ 4024313 w 8382000"/>
              <a:gd name="connsiteY8" fmla="*/ 1183481 h 5054599"/>
              <a:gd name="connsiteX9" fmla="*/ 3938588 w 8382000"/>
              <a:gd name="connsiteY9" fmla="*/ 1340644 h 5054599"/>
              <a:gd name="connsiteX10" fmla="*/ 3614738 w 8382000"/>
              <a:gd name="connsiteY10" fmla="*/ 1107281 h 5054599"/>
              <a:gd name="connsiteX11" fmla="*/ 2628900 w 8382000"/>
              <a:gd name="connsiteY11" fmla="*/ 1116806 h 5054599"/>
              <a:gd name="connsiteX12" fmla="*/ 2324100 w 8382000"/>
              <a:gd name="connsiteY12" fmla="*/ 1193006 h 5054599"/>
              <a:gd name="connsiteX13" fmla="*/ 1409700 w 8382000"/>
              <a:gd name="connsiteY13" fmla="*/ 1650206 h 5054599"/>
              <a:gd name="connsiteX14" fmla="*/ 114300 w 8382000"/>
              <a:gd name="connsiteY14" fmla="*/ 1497806 h 5054599"/>
              <a:gd name="connsiteX15" fmla="*/ 723900 w 8382000"/>
              <a:gd name="connsiteY15" fmla="*/ 3555205 h 5054599"/>
              <a:gd name="connsiteX16" fmla="*/ 2324100 w 8382000"/>
              <a:gd name="connsiteY16" fmla="*/ 4164805 h 5054599"/>
              <a:gd name="connsiteX17" fmla="*/ 3505200 w 8382000"/>
              <a:gd name="connsiteY17" fmla="*/ 4419599 h 5054599"/>
              <a:gd name="connsiteX18" fmla="*/ 5029200 w 8382000"/>
              <a:gd name="connsiteY18" fmla="*/ 5029199 h 5054599"/>
              <a:gd name="connsiteX19" fmla="*/ 7162800 w 8382000"/>
              <a:gd name="connsiteY19" fmla="*/ 4571999 h 5054599"/>
              <a:gd name="connsiteX20" fmla="*/ 7543800 w 8382000"/>
              <a:gd name="connsiteY20" fmla="*/ 4267199 h 5054599"/>
              <a:gd name="connsiteX21" fmla="*/ 7848600 w 8382000"/>
              <a:gd name="connsiteY21" fmla="*/ 3962399 h 5054599"/>
              <a:gd name="connsiteX22" fmla="*/ 8229600 w 8382000"/>
              <a:gd name="connsiteY22" fmla="*/ 3809999 h 5054599"/>
              <a:gd name="connsiteX23" fmla="*/ 8382000 w 8382000"/>
              <a:gd name="connsiteY23" fmla="*/ 2666999 h 5054599"/>
              <a:gd name="connsiteX24" fmla="*/ 8382000 w 8382000"/>
              <a:gd name="connsiteY24" fmla="*/ 1828799 h 5054599"/>
              <a:gd name="connsiteX0" fmla="*/ 7505700 w 8382000"/>
              <a:gd name="connsiteY0" fmla="*/ 64294 h 5054599"/>
              <a:gd name="connsiteX1" fmla="*/ 7048500 w 8382000"/>
              <a:gd name="connsiteY1" fmla="*/ 30956 h 5054599"/>
              <a:gd name="connsiteX2" fmla="*/ 6715125 w 8382000"/>
              <a:gd name="connsiteY2" fmla="*/ 250031 h 5054599"/>
              <a:gd name="connsiteX3" fmla="*/ 6300788 w 8382000"/>
              <a:gd name="connsiteY3" fmla="*/ 511969 h 5054599"/>
              <a:gd name="connsiteX4" fmla="*/ 5781675 w 8382000"/>
              <a:gd name="connsiteY4" fmla="*/ 778669 h 5054599"/>
              <a:gd name="connsiteX5" fmla="*/ 5419725 w 8382000"/>
              <a:gd name="connsiteY5" fmla="*/ 945356 h 5054599"/>
              <a:gd name="connsiteX6" fmla="*/ 4838700 w 8382000"/>
              <a:gd name="connsiteY6" fmla="*/ 954881 h 5054599"/>
              <a:gd name="connsiteX7" fmla="*/ 4362450 w 8382000"/>
              <a:gd name="connsiteY7" fmla="*/ 1016794 h 5054599"/>
              <a:gd name="connsiteX8" fmla="*/ 4024313 w 8382000"/>
              <a:gd name="connsiteY8" fmla="*/ 1183481 h 5054599"/>
              <a:gd name="connsiteX9" fmla="*/ 3938588 w 8382000"/>
              <a:gd name="connsiteY9" fmla="*/ 1340644 h 5054599"/>
              <a:gd name="connsiteX10" fmla="*/ 3614738 w 8382000"/>
              <a:gd name="connsiteY10" fmla="*/ 1107281 h 5054599"/>
              <a:gd name="connsiteX11" fmla="*/ 2628900 w 8382000"/>
              <a:gd name="connsiteY11" fmla="*/ 1116806 h 5054599"/>
              <a:gd name="connsiteX12" fmla="*/ 2324100 w 8382000"/>
              <a:gd name="connsiteY12" fmla="*/ 1193006 h 5054599"/>
              <a:gd name="connsiteX13" fmla="*/ 1409700 w 8382000"/>
              <a:gd name="connsiteY13" fmla="*/ 1650206 h 5054599"/>
              <a:gd name="connsiteX14" fmla="*/ 114300 w 8382000"/>
              <a:gd name="connsiteY14" fmla="*/ 1497806 h 5054599"/>
              <a:gd name="connsiteX15" fmla="*/ 723900 w 8382000"/>
              <a:gd name="connsiteY15" fmla="*/ 3555205 h 5054599"/>
              <a:gd name="connsiteX16" fmla="*/ 2324100 w 8382000"/>
              <a:gd name="connsiteY16" fmla="*/ 4164805 h 5054599"/>
              <a:gd name="connsiteX17" fmla="*/ 3505200 w 8382000"/>
              <a:gd name="connsiteY17" fmla="*/ 4419599 h 5054599"/>
              <a:gd name="connsiteX18" fmla="*/ 5029200 w 8382000"/>
              <a:gd name="connsiteY18" fmla="*/ 5029199 h 5054599"/>
              <a:gd name="connsiteX19" fmla="*/ 7162800 w 8382000"/>
              <a:gd name="connsiteY19" fmla="*/ 4571999 h 5054599"/>
              <a:gd name="connsiteX20" fmla="*/ 7543800 w 8382000"/>
              <a:gd name="connsiteY20" fmla="*/ 4267199 h 5054599"/>
              <a:gd name="connsiteX21" fmla="*/ 7848600 w 8382000"/>
              <a:gd name="connsiteY21" fmla="*/ 3962399 h 5054599"/>
              <a:gd name="connsiteX22" fmla="*/ 8229600 w 8382000"/>
              <a:gd name="connsiteY22" fmla="*/ 3809999 h 5054599"/>
              <a:gd name="connsiteX23" fmla="*/ 8305800 w 8382000"/>
              <a:gd name="connsiteY23" fmla="*/ 990599 h 5054599"/>
              <a:gd name="connsiteX24" fmla="*/ 8382000 w 8382000"/>
              <a:gd name="connsiteY24" fmla="*/ 18287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990599 h 5054599"/>
              <a:gd name="connsiteX24" fmla="*/ 8153400 w 8305800"/>
              <a:gd name="connsiteY24" fmla="*/ 761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990599 h 5054599"/>
              <a:gd name="connsiteX24" fmla="*/ 8001000 w 8305800"/>
              <a:gd name="connsiteY24" fmla="*/ 8381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8001000 w 8305800"/>
              <a:gd name="connsiteY24" fmla="*/ 8381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620000 w 8305800"/>
              <a:gd name="connsiteY24" fmla="*/ 1142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620000 w 8305800"/>
              <a:gd name="connsiteY25" fmla="*/ 1142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7525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6858000 w 8305800"/>
              <a:gd name="connsiteY25" fmla="*/ 1904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6553200 w 8305800"/>
              <a:gd name="connsiteY25" fmla="*/ 1600199 h 5054599"/>
              <a:gd name="connsiteX26" fmla="*/ 6858000 w 8305800"/>
              <a:gd name="connsiteY26" fmla="*/ 1904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858000 w 8305800"/>
              <a:gd name="connsiteY27" fmla="*/ 1904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400800 w 8305800"/>
              <a:gd name="connsiteY27" fmla="*/ 12953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858000 w 8305800"/>
              <a:gd name="connsiteY27" fmla="*/ 990599 h 5054599"/>
              <a:gd name="connsiteX28" fmla="*/ 6400800 w 8305800"/>
              <a:gd name="connsiteY28" fmla="*/ 12953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400800 w 8305800"/>
              <a:gd name="connsiteY27" fmla="*/ 1371599 h 5054599"/>
              <a:gd name="connsiteX28" fmla="*/ 6858000 w 8305800"/>
              <a:gd name="connsiteY28" fmla="*/ 990599 h 5054599"/>
              <a:gd name="connsiteX29" fmla="*/ 6400800 w 8305800"/>
              <a:gd name="connsiteY29" fmla="*/ 12953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400800 w 8305800"/>
              <a:gd name="connsiteY27" fmla="*/ 1371599 h 5054599"/>
              <a:gd name="connsiteX28" fmla="*/ 6858000 w 8305800"/>
              <a:gd name="connsiteY28" fmla="*/ 990599 h 5054599"/>
              <a:gd name="connsiteX29" fmla="*/ 7315200 w 8305800"/>
              <a:gd name="connsiteY29" fmla="*/ 761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400800 w 8305800"/>
              <a:gd name="connsiteY27" fmla="*/ 1371599 h 5054599"/>
              <a:gd name="connsiteX28" fmla="*/ 6858000 w 8305800"/>
              <a:gd name="connsiteY28" fmla="*/ 990599 h 5054599"/>
              <a:gd name="connsiteX29" fmla="*/ 7315200 w 8305800"/>
              <a:gd name="connsiteY29" fmla="*/ 1066799 h 5054599"/>
              <a:gd name="connsiteX30" fmla="*/ 7315200 w 8305800"/>
              <a:gd name="connsiteY30" fmla="*/ 761999 h 5054599"/>
              <a:gd name="connsiteX0" fmla="*/ 7505700 w 8305800"/>
              <a:gd name="connsiteY0" fmla="*/ 64294 h 5054599"/>
              <a:gd name="connsiteX1" fmla="*/ 7048500 w 8305800"/>
              <a:gd name="connsiteY1" fmla="*/ 30956 h 5054599"/>
              <a:gd name="connsiteX2" fmla="*/ 6715125 w 8305800"/>
              <a:gd name="connsiteY2" fmla="*/ 250031 h 5054599"/>
              <a:gd name="connsiteX3" fmla="*/ 6300788 w 8305800"/>
              <a:gd name="connsiteY3" fmla="*/ 511969 h 5054599"/>
              <a:gd name="connsiteX4" fmla="*/ 5781675 w 8305800"/>
              <a:gd name="connsiteY4" fmla="*/ 778669 h 5054599"/>
              <a:gd name="connsiteX5" fmla="*/ 5419725 w 8305800"/>
              <a:gd name="connsiteY5" fmla="*/ 945356 h 5054599"/>
              <a:gd name="connsiteX6" fmla="*/ 4838700 w 8305800"/>
              <a:gd name="connsiteY6" fmla="*/ 954881 h 5054599"/>
              <a:gd name="connsiteX7" fmla="*/ 4362450 w 8305800"/>
              <a:gd name="connsiteY7" fmla="*/ 1016794 h 5054599"/>
              <a:gd name="connsiteX8" fmla="*/ 4024313 w 8305800"/>
              <a:gd name="connsiteY8" fmla="*/ 1183481 h 5054599"/>
              <a:gd name="connsiteX9" fmla="*/ 3938588 w 8305800"/>
              <a:gd name="connsiteY9" fmla="*/ 1340644 h 5054599"/>
              <a:gd name="connsiteX10" fmla="*/ 3614738 w 8305800"/>
              <a:gd name="connsiteY10" fmla="*/ 1107281 h 5054599"/>
              <a:gd name="connsiteX11" fmla="*/ 2628900 w 8305800"/>
              <a:gd name="connsiteY11" fmla="*/ 1116806 h 5054599"/>
              <a:gd name="connsiteX12" fmla="*/ 2324100 w 8305800"/>
              <a:gd name="connsiteY12" fmla="*/ 1193006 h 5054599"/>
              <a:gd name="connsiteX13" fmla="*/ 1409700 w 8305800"/>
              <a:gd name="connsiteY13" fmla="*/ 1650206 h 5054599"/>
              <a:gd name="connsiteX14" fmla="*/ 114300 w 8305800"/>
              <a:gd name="connsiteY14" fmla="*/ 1497806 h 5054599"/>
              <a:gd name="connsiteX15" fmla="*/ 723900 w 8305800"/>
              <a:gd name="connsiteY15" fmla="*/ 3555205 h 5054599"/>
              <a:gd name="connsiteX16" fmla="*/ 2324100 w 8305800"/>
              <a:gd name="connsiteY16" fmla="*/ 4164805 h 5054599"/>
              <a:gd name="connsiteX17" fmla="*/ 3505200 w 8305800"/>
              <a:gd name="connsiteY17" fmla="*/ 4419599 h 5054599"/>
              <a:gd name="connsiteX18" fmla="*/ 5029200 w 8305800"/>
              <a:gd name="connsiteY18" fmla="*/ 5029199 h 5054599"/>
              <a:gd name="connsiteX19" fmla="*/ 7162800 w 8305800"/>
              <a:gd name="connsiteY19" fmla="*/ 4571999 h 5054599"/>
              <a:gd name="connsiteX20" fmla="*/ 7543800 w 8305800"/>
              <a:gd name="connsiteY20" fmla="*/ 4267199 h 5054599"/>
              <a:gd name="connsiteX21" fmla="*/ 7848600 w 8305800"/>
              <a:gd name="connsiteY21" fmla="*/ 3962399 h 5054599"/>
              <a:gd name="connsiteX22" fmla="*/ 8229600 w 8305800"/>
              <a:gd name="connsiteY22" fmla="*/ 3809999 h 5054599"/>
              <a:gd name="connsiteX23" fmla="*/ 8305800 w 8305800"/>
              <a:gd name="connsiteY23" fmla="*/ 1828799 h 5054599"/>
              <a:gd name="connsiteX24" fmla="*/ 7315200 w 8305800"/>
              <a:gd name="connsiteY24" fmla="*/ 1371599 h 5054599"/>
              <a:gd name="connsiteX25" fmla="*/ 7010400 w 8305800"/>
              <a:gd name="connsiteY25" fmla="*/ 1904999 h 5054599"/>
              <a:gd name="connsiteX26" fmla="*/ 6553200 w 8305800"/>
              <a:gd name="connsiteY26" fmla="*/ 1600199 h 5054599"/>
              <a:gd name="connsiteX27" fmla="*/ 6400800 w 8305800"/>
              <a:gd name="connsiteY27" fmla="*/ 1371599 h 5054599"/>
              <a:gd name="connsiteX28" fmla="*/ 6858000 w 8305800"/>
              <a:gd name="connsiteY28" fmla="*/ 990599 h 5054599"/>
              <a:gd name="connsiteX29" fmla="*/ 7315200 w 8305800"/>
              <a:gd name="connsiteY29" fmla="*/ 1066799 h 5054599"/>
              <a:gd name="connsiteX30" fmla="*/ 7315200 w 8305800"/>
              <a:gd name="connsiteY30" fmla="*/ 1371599 h 5054599"/>
              <a:gd name="connsiteX0" fmla="*/ 7505700 w 8305800"/>
              <a:gd name="connsiteY0" fmla="*/ 93266 h 5083571"/>
              <a:gd name="connsiteX1" fmla="*/ 7848600 w 8305800"/>
              <a:gd name="connsiteY1" fmla="*/ 638571 h 5083571"/>
              <a:gd name="connsiteX2" fmla="*/ 7048500 w 8305800"/>
              <a:gd name="connsiteY2" fmla="*/ 59928 h 5083571"/>
              <a:gd name="connsiteX3" fmla="*/ 6715125 w 8305800"/>
              <a:gd name="connsiteY3" fmla="*/ 279003 h 5083571"/>
              <a:gd name="connsiteX4" fmla="*/ 6300788 w 8305800"/>
              <a:gd name="connsiteY4" fmla="*/ 540941 h 5083571"/>
              <a:gd name="connsiteX5" fmla="*/ 5781675 w 8305800"/>
              <a:gd name="connsiteY5" fmla="*/ 807641 h 5083571"/>
              <a:gd name="connsiteX6" fmla="*/ 5419725 w 8305800"/>
              <a:gd name="connsiteY6" fmla="*/ 974328 h 5083571"/>
              <a:gd name="connsiteX7" fmla="*/ 4838700 w 8305800"/>
              <a:gd name="connsiteY7" fmla="*/ 983853 h 5083571"/>
              <a:gd name="connsiteX8" fmla="*/ 4362450 w 8305800"/>
              <a:gd name="connsiteY8" fmla="*/ 1045766 h 5083571"/>
              <a:gd name="connsiteX9" fmla="*/ 4024313 w 8305800"/>
              <a:gd name="connsiteY9" fmla="*/ 1212453 h 5083571"/>
              <a:gd name="connsiteX10" fmla="*/ 3938588 w 8305800"/>
              <a:gd name="connsiteY10" fmla="*/ 1369616 h 5083571"/>
              <a:gd name="connsiteX11" fmla="*/ 3614738 w 8305800"/>
              <a:gd name="connsiteY11" fmla="*/ 1136253 h 5083571"/>
              <a:gd name="connsiteX12" fmla="*/ 2628900 w 8305800"/>
              <a:gd name="connsiteY12" fmla="*/ 1145778 h 5083571"/>
              <a:gd name="connsiteX13" fmla="*/ 2324100 w 8305800"/>
              <a:gd name="connsiteY13" fmla="*/ 1221978 h 5083571"/>
              <a:gd name="connsiteX14" fmla="*/ 1409700 w 8305800"/>
              <a:gd name="connsiteY14" fmla="*/ 1679178 h 5083571"/>
              <a:gd name="connsiteX15" fmla="*/ 114300 w 8305800"/>
              <a:gd name="connsiteY15" fmla="*/ 1526778 h 5083571"/>
              <a:gd name="connsiteX16" fmla="*/ 723900 w 8305800"/>
              <a:gd name="connsiteY16" fmla="*/ 3584177 h 5083571"/>
              <a:gd name="connsiteX17" fmla="*/ 2324100 w 8305800"/>
              <a:gd name="connsiteY17" fmla="*/ 4193777 h 5083571"/>
              <a:gd name="connsiteX18" fmla="*/ 3505200 w 8305800"/>
              <a:gd name="connsiteY18" fmla="*/ 4448571 h 5083571"/>
              <a:gd name="connsiteX19" fmla="*/ 5029200 w 8305800"/>
              <a:gd name="connsiteY19" fmla="*/ 5058171 h 5083571"/>
              <a:gd name="connsiteX20" fmla="*/ 7162800 w 8305800"/>
              <a:gd name="connsiteY20" fmla="*/ 4600971 h 5083571"/>
              <a:gd name="connsiteX21" fmla="*/ 7543800 w 8305800"/>
              <a:gd name="connsiteY21" fmla="*/ 4296171 h 5083571"/>
              <a:gd name="connsiteX22" fmla="*/ 7848600 w 8305800"/>
              <a:gd name="connsiteY22" fmla="*/ 3991371 h 5083571"/>
              <a:gd name="connsiteX23" fmla="*/ 8229600 w 8305800"/>
              <a:gd name="connsiteY23" fmla="*/ 3838971 h 5083571"/>
              <a:gd name="connsiteX24" fmla="*/ 8305800 w 8305800"/>
              <a:gd name="connsiteY24" fmla="*/ 1857771 h 5083571"/>
              <a:gd name="connsiteX25" fmla="*/ 7315200 w 8305800"/>
              <a:gd name="connsiteY25" fmla="*/ 1400571 h 5083571"/>
              <a:gd name="connsiteX26" fmla="*/ 7010400 w 8305800"/>
              <a:gd name="connsiteY26" fmla="*/ 1933971 h 5083571"/>
              <a:gd name="connsiteX27" fmla="*/ 6553200 w 8305800"/>
              <a:gd name="connsiteY27" fmla="*/ 1629171 h 5083571"/>
              <a:gd name="connsiteX28" fmla="*/ 6400800 w 8305800"/>
              <a:gd name="connsiteY28" fmla="*/ 1400571 h 5083571"/>
              <a:gd name="connsiteX29" fmla="*/ 6858000 w 8305800"/>
              <a:gd name="connsiteY29" fmla="*/ 1019571 h 5083571"/>
              <a:gd name="connsiteX30" fmla="*/ 7315200 w 8305800"/>
              <a:gd name="connsiteY30" fmla="*/ 1095771 h 5083571"/>
              <a:gd name="connsiteX31" fmla="*/ 7315200 w 8305800"/>
              <a:gd name="connsiteY31" fmla="*/ 1400571 h 5083571"/>
              <a:gd name="connsiteX0" fmla="*/ 8305800 w 8305800"/>
              <a:gd name="connsiteY0" fmla="*/ 1857771 h 5083571"/>
              <a:gd name="connsiteX1" fmla="*/ 7848600 w 8305800"/>
              <a:gd name="connsiteY1" fmla="*/ 638571 h 5083571"/>
              <a:gd name="connsiteX2" fmla="*/ 7048500 w 8305800"/>
              <a:gd name="connsiteY2" fmla="*/ 59928 h 5083571"/>
              <a:gd name="connsiteX3" fmla="*/ 6715125 w 8305800"/>
              <a:gd name="connsiteY3" fmla="*/ 279003 h 5083571"/>
              <a:gd name="connsiteX4" fmla="*/ 6300788 w 8305800"/>
              <a:gd name="connsiteY4" fmla="*/ 540941 h 5083571"/>
              <a:gd name="connsiteX5" fmla="*/ 5781675 w 8305800"/>
              <a:gd name="connsiteY5" fmla="*/ 807641 h 5083571"/>
              <a:gd name="connsiteX6" fmla="*/ 5419725 w 8305800"/>
              <a:gd name="connsiteY6" fmla="*/ 974328 h 5083571"/>
              <a:gd name="connsiteX7" fmla="*/ 4838700 w 8305800"/>
              <a:gd name="connsiteY7" fmla="*/ 983853 h 5083571"/>
              <a:gd name="connsiteX8" fmla="*/ 4362450 w 8305800"/>
              <a:gd name="connsiteY8" fmla="*/ 1045766 h 5083571"/>
              <a:gd name="connsiteX9" fmla="*/ 4024313 w 8305800"/>
              <a:gd name="connsiteY9" fmla="*/ 1212453 h 5083571"/>
              <a:gd name="connsiteX10" fmla="*/ 3938588 w 8305800"/>
              <a:gd name="connsiteY10" fmla="*/ 1369616 h 5083571"/>
              <a:gd name="connsiteX11" fmla="*/ 3614738 w 8305800"/>
              <a:gd name="connsiteY11" fmla="*/ 1136253 h 5083571"/>
              <a:gd name="connsiteX12" fmla="*/ 2628900 w 8305800"/>
              <a:gd name="connsiteY12" fmla="*/ 1145778 h 5083571"/>
              <a:gd name="connsiteX13" fmla="*/ 2324100 w 8305800"/>
              <a:gd name="connsiteY13" fmla="*/ 1221978 h 5083571"/>
              <a:gd name="connsiteX14" fmla="*/ 1409700 w 8305800"/>
              <a:gd name="connsiteY14" fmla="*/ 1679178 h 5083571"/>
              <a:gd name="connsiteX15" fmla="*/ 114300 w 8305800"/>
              <a:gd name="connsiteY15" fmla="*/ 1526778 h 5083571"/>
              <a:gd name="connsiteX16" fmla="*/ 723900 w 8305800"/>
              <a:gd name="connsiteY16" fmla="*/ 3584177 h 5083571"/>
              <a:gd name="connsiteX17" fmla="*/ 2324100 w 8305800"/>
              <a:gd name="connsiteY17" fmla="*/ 4193777 h 5083571"/>
              <a:gd name="connsiteX18" fmla="*/ 3505200 w 8305800"/>
              <a:gd name="connsiteY18" fmla="*/ 4448571 h 5083571"/>
              <a:gd name="connsiteX19" fmla="*/ 5029200 w 8305800"/>
              <a:gd name="connsiteY19" fmla="*/ 5058171 h 5083571"/>
              <a:gd name="connsiteX20" fmla="*/ 7162800 w 8305800"/>
              <a:gd name="connsiteY20" fmla="*/ 4600971 h 5083571"/>
              <a:gd name="connsiteX21" fmla="*/ 7543800 w 8305800"/>
              <a:gd name="connsiteY21" fmla="*/ 4296171 h 5083571"/>
              <a:gd name="connsiteX22" fmla="*/ 7848600 w 8305800"/>
              <a:gd name="connsiteY22" fmla="*/ 3991371 h 5083571"/>
              <a:gd name="connsiteX23" fmla="*/ 8229600 w 8305800"/>
              <a:gd name="connsiteY23" fmla="*/ 3838971 h 5083571"/>
              <a:gd name="connsiteX24" fmla="*/ 8305800 w 8305800"/>
              <a:gd name="connsiteY24" fmla="*/ 1857771 h 5083571"/>
              <a:gd name="connsiteX25" fmla="*/ 7315200 w 8305800"/>
              <a:gd name="connsiteY25" fmla="*/ 1400571 h 5083571"/>
              <a:gd name="connsiteX26" fmla="*/ 7010400 w 8305800"/>
              <a:gd name="connsiteY26" fmla="*/ 1933971 h 5083571"/>
              <a:gd name="connsiteX27" fmla="*/ 6553200 w 8305800"/>
              <a:gd name="connsiteY27" fmla="*/ 1629171 h 5083571"/>
              <a:gd name="connsiteX28" fmla="*/ 6400800 w 8305800"/>
              <a:gd name="connsiteY28" fmla="*/ 1400571 h 5083571"/>
              <a:gd name="connsiteX29" fmla="*/ 6858000 w 8305800"/>
              <a:gd name="connsiteY29" fmla="*/ 1019571 h 5083571"/>
              <a:gd name="connsiteX30" fmla="*/ 7315200 w 8305800"/>
              <a:gd name="connsiteY30" fmla="*/ 1095771 h 5083571"/>
              <a:gd name="connsiteX31" fmla="*/ 7315200 w 8305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229600 w 8432800"/>
              <a:gd name="connsiteY23" fmla="*/ 3838971 h 5083571"/>
              <a:gd name="connsiteX24" fmla="*/ 8305800 w 8432800"/>
              <a:gd name="connsiteY24" fmla="*/ 1857771 h 5083571"/>
              <a:gd name="connsiteX25" fmla="*/ 7315200 w 8432800"/>
              <a:gd name="connsiteY25" fmla="*/ 1400571 h 5083571"/>
              <a:gd name="connsiteX26" fmla="*/ 7010400 w 8432800"/>
              <a:gd name="connsiteY26" fmla="*/ 1933971 h 5083571"/>
              <a:gd name="connsiteX27" fmla="*/ 6553200 w 8432800"/>
              <a:gd name="connsiteY27" fmla="*/ 1629171 h 5083571"/>
              <a:gd name="connsiteX28" fmla="*/ 6400800 w 8432800"/>
              <a:gd name="connsiteY28" fmla="*/ 1400571 h 5083571"/>
              <a:gd name="connsiteX29" fmla="*/ 6858000 w 8432800"/>
              <a:gd name="connsiteY29" fmla="*/ 10195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7010400 w 8432800"/>
              <a:gd name="connsiteY26" fmla="*/ 1933971 h 5083571"/>
              <a:gd name="connsiteX27" fmla="*/ 6553200 w 8432800"/>
              <a:gd name="connsiteY27" fmla="*/ 1629171 h 5083571"/>
              <a:gd name="connsiteX28" fmla="*/ 6400800 w 8432800"/>
              <a:gd name="connsiteY28" fmla="*/ 1400571 h 5083571"/>
              <a:gd name="connsiteX29" fmla="*/ 6858000 w 8432800"/>
              <a:gd name="connsiteY29" fmla="*/ 10195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400800 w 8432800"/>
              <a:gd name="connsiteY28" fmla="*/ 1400571 h 5083571"/>
              <a:gd name="connsiteX29" fmla="*/ 6858000 w 8432800"/>
              <a:gd name="connsiteY29" fmla="*/ 10195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400800 w 8432800"/>
              <a:gd name="connsiteY28" fmla="*/ 1400571 h 5083571"/>
              <a:gd name="connsiteX29" fmla="*/ 6858000 w 8432800"/>
              <a:gd name="connsiteY29" fmla="*/ 10195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172200 w 8432800"/>
              <a:gd name="connsiteY28" fmla="*/ 1248171 h 5083571"/>
              <a:gd name="connsiteX29" fmla="*/ 6858000 w 8432800"/>
              <a:gd name="connsiteY29" fmla="*/ 10195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172200 w 8432800"/>
              <a:gd name="connsiteY28" fmla="*/ 1248171 h 5083571"/>
              <a:gd name="connsiteX29" fmla="*/ 6934200 w 8432800"/>
              <a:gd name="connsiteY29" fmla="*/ 867171 h 5083571"/>
              <a:gd name="connsiteX30" fmla="*/ 7315200 w 8432800"/>
              <a:gd name="connsiteY30" fmla="*/ 10957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172200 w 8432800"/>
              <a:gd name="connsiteY28" fmla="*/ 1248171 h 5083571"/>
              <a:gd name="connsiteX29" fmla="*/ 6934200 w 8432800"/>
              <a:gd name="connsiteY29" fmla="*/ 867171 h 5083571"/>
              <a:gd name="connsiteX30" fmla="*/ 7315200 w 8432800"/>
              <a:gd name="connsiteY30" fmla="*/ 790971 h 5083571"/>
              <a:gd name="connsiteX31" fmla="*/ 7315200 w 8432800"/>
              <a:gd name="connsiteY31"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172200 w 8432800"/>
              <a:gd name="connsiteY28" fmla="*/ 1248171 h 5083571"/>
              <a:gd name="connsiteX29" fmla="*/ 6400800 w 8432800"/>
              <a:gd name="connsiteY29" fmla="*/ 943371 h 5083571"/>
              <a:gd name="connsiteX30" fmla="*/ 6934200 w 8432800"/>
              <a:gd name="connsiteY30" fmla="*/ 867171 h 5083571"/>
              <a:gd name="connsiteX31" fmla="*/ 7315200 w 8432800"/>
              <a:gd name="connsiteY31" fmla="*/ 790971 h 5083571"/>
              <a:gd name="connsiteX32" fmla="*/ 7315200 w 8432800"/>
              <a:gd name="connsiteY32"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172200 w 8432800"/>
              <a:gd name="connsiteY28" fmla="*/ 1248171 h 5083571"/>
              <a:gd name="connsiteX29" fmla="*/ 6400800 w 8432800"/>
              <a:gd name="connsiteY29" fmla="*/ 943371 h 5083571"/>
              <a:gd name="connsiteX30" fmla="*/ 6858000 w 8432800"/>
              <a:gd name="connsiteY30" fmla="*/ 714771 h 5083571"/>
              <a:gd name="connsiteX31" fmla="*/ 7315200 w 8432800"/>
              <a:gd name="connsiteY31" fmla="*/ 790971 h 5083571"/>
              <a:gd name="connsiteX32" fmla="*/ 7315200 w 8432800"/>
              <a:gd name="connsiteY32"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096000 w 8432800"/>
              <a:gd name="connsiteY28" fmla="*/ 1171971 h 5083571"/>
              <a:gd name="connsiteX29" fmla="*/ 6400800 w 8432800"/>
              <a:gd name="connsiteY29" fmla="*/ 943371 h 5083571"/>
              <a:gd name="connsiteX30" fmla="*/ 6858000 w 8432800"/>
              <a:gd name="connsiteY30" fmla="*/ 714771 h 5083571"/>
              <a:gd name="connsiteX31" fmla="*/ 7315200 w 8432800"/>
              <a:gd name="connsiteY31" fmla="*/ 790971 h 5083571"/>
              <a:gd name="connsiteX32" fmla="*/ 7315200 w 8432800"/>
              <a:gd name="connsiteY32"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324100 w 8432800"/>
              <a:gd name="connsiteY17" fmla="*/ 4193777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096000 w 8432800"/>
              <a:gd name="connsiteY28" fmla="*/ 1171971 h 5083571"/>
              <a:gd name="connsiteX29" fmla="*/ 6324600 w 8432800"/>
              <a:gd name="connsiteY29" fmla="*/ 867171 h 5083571"/>
              <a:gd name="connsiteX30" fmla="*/ 6858000 w 8432800"/>
              <a:gd name="connsiteY30" fmla="*/ 714771 h 5083571"/>
              <a:gd name="connsiteX31" fmla="*/ 7315200 w 8432800"/>
              <a:gd name="connsiteY31" fmla="*/ 790971 h 5083571"/>
              <a:gd name="connsiteX32" fmla="*/ 7315200 w 8432800"/>
              <a:gd name="connsiteY32" fmla="*/ 1400571 h 5083571"/>
              <a:gd name="connsiteX0" fmla="*/ 8305800 w 8432800"/>
              <a:gd name="connsiteY0" fmla="*/ 1857771 h 5083571"/>
              <a:gd name="connsiteX1" fmla="*/ 7848600 w 8432800"/>
              <a:gd name="connsiteY1" fmla="*/ 638571 h 5083571"/>
              <a:gd name="connsiteX2" fmla="*/ 7048500 w 8432800"/>
              <a:gd name="connsiteY2" fmla="*/ 59928 h 5083571"/>
              <a:gd name="connsiteX3" fmla="*/ 6715125 w 8432800"/>
              <a:gd name="connsiteY3" fmla="*/ 279003 h 5083571"/>
              <a:gd name="connsiteX4" fmla="*/ 6300788 w 8432800"/>
              <a:gd name="connsiteY4" fmla="*/ 540941 h 5083571"/>
              <a:gd name="connsiteX5" fmla="*/ 5781675 w 8432800"/>
              <a:gd name="connsiteY5" fmla="*/ 807641 h 5083571"/>
              <a:gd name="connsiteX6" fmla="*/ 5419725 w 8432800"/>
              <a:gd name="connsiteY6" fmla="*/ 974328 h 5083571"/>
              <a:gd name="connsiteX7" fmla="*/ 4838700 w 8432800"/>
              <a:gd name="connsiteY7" fmla="*/ 983853 h 5083571"/>
              <a:gd name="connsiteX8" fmla="*/ 4362450 w 8432800"/>
              <a:gd name="connsiteY8" fmla="*/ 1045766 h 5083571"/>
              <a:gd name="connsiteX9" fmla="*/ 4024313 w 8432800"/>
              <a:gd name="connsiteY9" fmla="*/ 1212453 h 5083571"/>
              <a:gd name="connsiteX10" fmla="*/ 3938588 w 8432800"/>
              <a:gd name="connsiteY10" fmla="*/ 1369616 h 5083571"/>
              <a:gd name="connsiteX11" fmla="*/ 3614738 w 8432800"/>
              <a:gd name="connsiteY11" fmla="*/ 1136253 h 5083571"/>
              <a:gd name="connsiteX12" fmla="*/ 2628900 w 8432800"/>
              <a:gd name="connsiteY12" fmla="*/ 1145778 h 5083571"/>
              <a:gd name="connsiteX13" fmla="*/ 2324100 w 8432800"/>
              <a:gd name="connsiteY13" fmla="*/ 1221978 h 5083571"/>
              <a:gd name="connsiteX14" fmla="*/ 1409700 w 8432800"/>
              <a:gd name="connsiteY14" fmla="*/ 1679178 h 5083571"/>
              <a:gd name="connsiteX15" fmla="*/ 114300 w 8432800"/>
              <a:gd name="connsiteY15" fmla="*/ 1526778 h 5083571"/>
              <a:gd name="connsiteX16" fmla="*/ 723900 w 8432800"/>
              <a:gd name="connsiteY16" fmla="*/ 3584177 h 5083571"/>
              <a:gd name="connsiteX17" fmla="*/ 2133600 w 8432800"/>
              <a:gd name="connsiteY17" fmla="*/ 4448571 h 5083571"/>
              <a:gd name="connsiteX18" fmla="*/ 3505200 w 8432800"/>
              <a:gd name="connsiteY18" fmla="*/ 4448571 h 5083571"/>
              <a:gd name="connsiteX19" fmla="*/ 5029200 w 8432800"/>
              <a:gd name="connsiteY19" fmla="*/ 5058171 h 5083571"/>
              <a:gd name="connsiteX20" fmla="*/ 7162800 w 8432800"/>
              <a:gd name="connsiteY20" fmla="*/ 4600971 h 5083571"/>
              <a:gd name="connsiteX21" fmla="*/ 7543800 w 8432800"/>
              <a:gd name="connsiteY21" fmla="*/ 4296171 h 5083571"/>
              <a:gd name="connsiteX22" fmla="*/ 7848600 w 8432800"/>
              <a:gd name="connsiteY22" fmla="*/ 3991371 h 5083571"/>
              <a:gd name="connsiteX23" fmla="*/ 8382000 w 8432800"/>
              <a:gd name="connsiteY23" fmla="*/ 3762771 h 5083571"/>
              <a:gd name="connsiteX24" fmla="*/ 8305800 w 8432800"/>
              <a:gd name="connsiteY24" fmla="*/ 1857771 h 5083571"/>
              <a:gd name="connsiteX25" fmla="*/ 7315200 w 8432800"/>
              <a:gd name="connsiteY25" fmla="*/ 1400571 h 5083571"/>
              <a:gd name="connsiteX26" fmla="*/ 6934200 w 8432800"/>
              <a:gd name="connsiteY26" fmla="*/ 2010171 h 5083571"/>
              <a:gd name="connsiteX27" fmla="*/ 6553200 w 8432800"/>
              <a:gd name="connsiteY27" fmla="*/ 1629171 h 5083571"/>
              <a:gd name="connsiteX28" fmla="*/ 6096000 w 8432800"/>
              <a:gd name="connsiteY28" fmla="*/ 1171971 h 5083571"/>
              <a:gd name="connsiteX29" fmla="*/ 6324600 w 8432800"/>
              <a:gd name="connsiteY29" fmla="*/ 867171 h 5083571"/>
              <a:gd name="connsiteX30" fmla="*/ 6858000 w 8432800"/>
              <a:gd name="connsiteY30" fmla="*/ 714771 h 5083571"/>
              <a:gd name="connsiteX31" fmla="*/ 7315200 w 8432800"/>
              <a:gd name="connsiteY31" fmla="*/ 790971 h 5083571"/>
              <a:gd name="connsiteX32" fmla="*/ 7315200 w 8432800"/>
              <a:gd name="connsiteY32" fmla="*/ 1400571 h 5083571"/>
              <a:gd name="connsiteX0" fmla="*/ 8305800 w 8432800"/>
              <a:gd name="connsiteY0" fmla="*/ 1857771 h 5058171"/>
              <a:gd name="connsiteX1" fmla="*/ 7848600 w 8432800"/>
              <a:gd name="connsiteY1" fmla="*/ 638571 h 5058171"/>
              <a:gd name="connsiteX2" fmla="*/ 7048500 w 8432800"/>
              <a:gd name="connsiteY2" fmla="*/ 59928 h 5058171"/>
              <a:gd name="connsiteX3" fmla="*/ 6715125 w 8432800"/>
              <a:gd name="connsiteY3" fmla="*/ 279003 h 5058171"/>
              <a:gd name="connsiteX4" fmla="*/ 6300788 w 8432800"/>
              <a:gd name="connsiteY4" fmla="*/ 540941 h 5058171"/>
              <a:gd name="connsiteX5" fmla="*/ 5781675 w 8432800"/>
              <a:gd name="connsiteY5" fmla="*/ 807641 h 5058171"/>
              <a:gd name="connsiteX6" fmla="*/ 5419725 w 8432800"/>
              <a:gd name="connsiteY6" fmla="*/ 974328 h 5058171"/>
              <a:gd name="connsiteX7" fmla="*/ 4838700 w 8432800"/>
              <a:gd name="connsiteY7" fmla="*/ 983853 h 5058171"/>
              <a:gd name="connsiteX8" fmla="*/ 4362450 w 8432800"/>
              <a:gd name="connsiteY8" fmla="*/ 1045766 h 5058171"/>
              <a:gd name="connsiteX9" fmla="*/ 4024313 w 8432800"/>
              <a:gd name="connsiteY9" fmla="*/ 1212453 h 5058171"/>
              <a:gd name="connsiteX10" fmla="*/ 3938588 w 8432800"/>
              <a:gd name="connsiteY10" fmla="*/ 1369616 h 5058171"/>
              <a:gd name="connsiteX11" fmla="*/ 3614738 w 8432800"/>
              <a:gd name="connsiteY11" fmla="*/ 1136253 h 5058171"/>
              <a:gd name="connsiteX12" fmla="*/ 2628900 w 8432800"/>
              <a:gd name="connsiteY12" fmla="*/ 1145778 h 5058171"/>
              <a:gd name="connsiteX13" fmla="*/ 2324100 w 8432800"/>
              <a:gd name="connsiteY13" fmla="*/ 1221978 h 5058171"/>
              <a:gd name="connsiteX14" fmla="*/ 1409700 w 8432800"/>
              <a:gd name="connsiteY14" fmla="*/ 1679178 h 5058171"/>
              <a:gd name="connsiteX15" fmla="*/ 114300 w 8432800"/>
              <a:gd name="connsiteY15" fmla="*/ 1526778 h 5058171"/>
              <a:gd name="connsiteX16" fmla="*/ 723900 w 8432800"/>
              <a:gd name="connsiteY16" fmla="*/ 3584177 h 5058171"/>
              <a:gd name="connsiteX17" fmla="*/ 2133600 w 8432800"/>
              <a:gd name="connsiteY17" fmla="*/ 4448571 h 5058171"/>
              <a:gd name="connsiteX18" fmla="*/ 3352800 w 8432800"/>
              <a:gd name="connsiteY18" fmla="*/ 4600971 h 5058171"/>
              <a:gd name="connsiteX19" fmla="*/ 5029200 w 8432800"/>
              <a:gd name="connsiteY19" fmla="*/ 5058171 h 5058171"/>
              <a:gd name="connsiteX20" fmla="*/ 7162800 w 8432800"/>
              <a:gd name="connsiteY20" fmla="*/ 4600971 h 5058171"/>
              <a:gd name="connsiteX21" fmla="*/ 7543800 w 8432800"/>
              <a:gd name="connsiteY21" fmla="*/ 4296171 h 5058171"/>
              <a:gd name="connsiteX22" fmla="*/ 7848600 w 8432800"/>
              <a:gd name="connsiteY22" fmla="*/ 3991371 h 5058171"/>
              <a:gd name="connsiteX23" fmla="*/ 8382000 w 8432800"/>
              <a:gd name="connsiteY23" fmla="*/ 3762771 h 5058171"/>
              <a:gd name="connsiteX24" fmla="*/ 8305800 w 8432800"/>
              <a:gd name="connsiteY24" fmla="*/ 1857771 h 5058171"/>
              <a:gd name="connsiteX25" fmla="*/ 7315200 w 8432800"/>
              <a:gd name="connsiteY25" fmla="*/ 1400571 h 5058171"/>
              <a:gd name="connsiteX26" fmla="*/ 6934200 w 8432800"/>
              <a:gd name="connsiteY26" fmla="*/ 2010171 h 5058171"/>
              <a:gd name="connsiteX27" fmla="*/ 6553200 w 8432800"/>
              <a:gd name="connsiteY27" fmla="*/ 1629171 h 5058171"/>
              <a:gd name="connsiteX28" fmla="*/ 6096000 w 8432800"/>
              <a:gd name="connsiteY28" fmla="*/ 1171971 h 5058171"/>
              <a:gd name="connsiteX29" fmla="*/ 6324600 w 8432800"/>
              <a:gd name="connsiteY29" fmla="*/ 867171 h 5058171"/>
              <a:gd name="connsiteX30" fmla="*/ 6858000 w 8432800"/>
              <a:gd name="connsiteY30" fmla="*/ 714771 h 5058171"/>
              <a:gd name="connsiteX31" fmla="*/ 7315200 w 8432800"/>
              <a:gd name="connsiteY31" fmla="*/ 790971 h 5058171"/>
              <a:gd name="connsiteX32" fmla="*/ 7315200 w 8432800"/>
              <a:gd name="connsiteY32" fmla="*/ 1400571 h 505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432800" h="5058171">
                <a:moveTo>
                  <a:pt x="8305800" y="1857771"/>
                </a:moveTo>
                <a:cubicBezTo>
                  <a:pt x="8305006" y="1856580"/>
                  <a:pt x="8058150" y="938211"/>
                  <a:pt x="7848600" y="638571"/>
                </a:cubicBezTo>
                <a:cubicBezTo>
                  <a:pt x="7639050" y="338931"/>
                  <a:pt x="7237413" y="119856"/>
                  <a:pt x="7048500" y="59928"/>
                </a:cubicBezTo>
                <a:cubicBezTo>
                  <a:pt x="6859588" y="0"/>
                  <a:pt x="6839744" y="198834"/>
                  <a:pt x="6715125" y="279003"/>
                </a:cubicBezTo>
                <a:cubicBezTo>
                  <a:pt x="6590506" y="359172"/>
                  <a:pt x="6456363" y="452835"/>
                  <a:pt x="6300788" y="540941"/>
                </a:cubicBezTo>
                <a:cubicBezTo>
                  <a:pt x="6145213" y="629047"/>
                  <a:pt x="5928519" y="735410"/>
                  <a:pt x="5781675" y="807641"/>
                </a:cubicBezTo>
                <a:cubicBezTo>
                  <a:pt x="5634831" y="879872"/>
                  <a:pt x="5576887" y="944959"/>
                  <a:pt x="5419725" y="974328"/>
                </a:cubicBezTo>
                <a:cubicBezTo>
                  <a:pt x="5262563" y="1003697"/>
                  <a:pt x="5014912" y="971947"/>
                  <a:pt x="4838700" y="983853"/>
                </a:cubicBezTo>
                <a:cubicBezTo>
                  <a:pt x="4662488" y="995759"/>
                  <a:pt x="4498181" y="1007666"/>
                  <a:pt x="4362450" y="1045766"/>
                </a:cubicBezTo>
                <a:cubicBezTo>
                  <a:pt x="4226719" y="1083866"/>
                  <a:pt x="4094957" y="1158478"/>
                  <a:pt x="4024313" y="1212453"/>
                </a:cubicBezTo>
                <a:cubicBezTo>
                  <a:pt x="3953669" y="1266428"/>
                  <a:pt x="4006851" y="1382316"/>
                  <a:pt x="3938588" y="1369616"/>
                </a:cubicBezTo>
                <a:cubicBezTo>
                  <a:pt x="3870325" y="1356916"/>
                  <a:pt x="3833019" y="1173559"/>
                  <a:pt x="3614738" y="1136253"/>
                </a:cubicBezTo>
                <a:cubicBezTo>
                  <a:pt x="3396457" y="1098947"/>
                  <a:pt x="2844006" y="1131491"/>
                  <a:pt x="2628900" y="1145778"/>
                </a:cubicBezTo>
                <a:cubicBezTo>
                  <a:pt x="2413794" y="1160065"/>
                  <a:pt x="2527300" y="1133078"/>
                  <a:pt x="2324100" y="1221978"/>
                </a:cubicBezTo>
                <a:cubicBezTo>
                  <a:pt x="2120900" y="1310878"/>
                  <a:pt x="1778000" y="1628378"/>
                  <a:pt x="1409700" y="1679178"/>
                </a:cubicBezTo>
                <a:cubicBezTo>
                  <a:pt x="1041400" y="1729978"/>
                  <a:pt x="228600" y="1209278"/>
                  <a:pt x="114300" y="1526778"/>
                </a:cubicBezTo>
                <a:cubicBezTo>
                  <a:pt x="0" y="1844278"/>
                  <a:pt x="387350" y="3097212"/>
                  <a:pt x="723900" y="3584177"/>
                </a:cubicBezTo>
                <a:cubicBezTo>
                  <a:pt x="1060450" y="4071143"/>
                  <a:pt x="1695450" y="4279105"/>
                  <a:pt x="2133600" y="4448571"/>
                </a:cubicBezTo>
                <a:cubicBezTo>
                  <a:pt x="2571750" y="4618037"/>
                  <a:pt x="2870200" y="4499371"/>
                  <a:pt x="3352800" y="4600971"/>
                </a:cubicBezTo>
                <a:cubicBezTo>
                  <a:pt x="3835400" y="4702571"/>
                  <a:pt x="4394200" y="5058171"/>
                  <a:pt x="5029200" y="5058171"/>
                </a:cubicBezTo>
                <a:cubicBezTo>
                  <a:pt x="5664200" y="5058171"/>
                  <a:pt x="6743700" y="4727971"/>
                  <a:pt x="7162800" y="4600971"/>
                </a:cubicBezTo>
                <a:cubicBezTo>
                  <a:pt x="7581900" y="4473971"/>
                  <a:pt x="7425531" y="4381896"/>
                  <a:pt x="7543800" y="4296171"/>
                </a:cubicBezTo>
                <a:lnTo>
                  <a:pt x="7848600" y="3991371"/>
                </a:lnTo>
                <a:lnTo>
                  <a:pt x="8382000" y="3762771"/>
                </a:lnTo>
                <a:cubicBezTo>
                  <a:pt x="8407400" y="3102371"/>
                  <a:pt x="8432800" y="2499121"/>
                  <a:pt x="8305800" y="1857771"/>
                </a:cubicBezTo>
                <a:lnTo>
                  <a:pt x="7315200" y="1400571"/>
                </a:lnTo>
                <a:lnTo>
                  <a:pt x="6934200" y="2010171"/>
                </a:lnTo>
                <a:lnTo>
                  <a:pt x="6553200" y="1629171"/>
                </a:lnTo>
                <a:lnTo>
                  <a:pt x="6096000" y="1171971"/>
                </a:lnTo>
                <a:lnTo>
                  <a:pt x="6324600" y="867171"/>
                </a:lnTo>
                <a:lnTo>
                  <a:pt x="6858000" y="714771"/>
                </a:lnTo>
                <a:lnTo>
                  <a:pt x="7315200" y="790971"/>
                </a:lnTo>
                <a:lnTo>
                  <a:pt x="7315200" y="1400571"/>
                </a:ln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itle 1"/>
          <p:cNvSpPr>
            <a:spLocks noGrp="1"/>
          </p:cNvSpPr>
          <p:nvPr>
            <p:ph type="title"/>
          </p:nvPr>
        </p:nvSpPr>
        <p:spPr>
          <a:xfrm>
            <a:off x="-293783" y="-152400"/>
            <a:ext cx="8229600" cy="1143000"/>
          </a:xfrm>
        </p:spPr>
        <p:txBody>
          <a:bodyPr>
            <a:normAutofit/>
          </a:bodyPr>
          <a:lstStyle/>
          <a:p>
            <a:r>
              <a:rPr lang="en-US" sz="4000" b="1" dirty="0"/>
              <a:t>Willow Creek Riparian Preserve</a:t>
            </a:r>
            <a:endParaRPr lang="en-US" sz="4000" dirty="0"/>
          </a:p>
        </p:txBody>
      </p:sp>
      <p:sp>
        <p:nvSpPr>
          <p:cNvPr id="35" name="TextBox 34"/>
          <p:cNvSpPr txBox="1"/>
          <p:nvPr/>
        </p:nvSpPr>
        <p:spPr>
          <a:xfrm>
            <a:off x="2743200" y="5497083"/>
            <a:ext cx="3962400" cy="1015663"/>
          </a:xfrm>
          <a:prstGeom prst="rect">
            <a:avLst/>
          </a:prstGeom>
          <a:noFill/>
        </p:spPr>
        <p:txBody>
          <a:bodyPr wrap="square" rtlCol="0">
            <a:spAutoFit/>
          </a:bodyPr>
          <a:lstStyle/>
          <a:p>
            <a:r>
              <a:rPr lang="en-US" sz="2400" b="1" u="sng" cap="small" dirty="0"/>
              <a:t>Zone of Influence = 80</a:t>
            </a:r>
            <a:r>
              <a:rPr lang="en-US" sz="2400" b="1" u="sng" cap="small" baseline="30000" dirty="0"/>
              <a:t>+</a:t>
            </a:r>
            <a:r>
              <a:rPr lang="en-US" sz="2400" b="1" u="sng" cap="small" dirty="0"/>
              <a:t> Acres</a:t>
            </a:r>
          </a:p>
          <a:p>
            <a:r>
              <a:rPr lang="en-US" dirty="0"/>
              <a:t>40-acres of Fenced Preserve/Cliff Face +                 40</a:t>
            </a:r>
            <a:r>
              <a:rPr lang="en-US" baseline="30000" dirty="0"/>
              <a:t>+</a:t>
            </a:r>
            <a:r>
              <a:rPr lang="en-US" dirty="0"/>
              <a:t> Acres Outside of the Preserve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bright="20000" contrast="25000"/>
          </a:blip>
          <a:srcRect/>
          <a:stretch>
            <a:fillRect l="50000" r="-13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8E04B6B-148F-43C1-9F4D-A2B443109987}"/>
              </a:ext>
            </a:extLst>
          </p:cNvPr>
          <p:cNvSpPr txBox="1">
            <a:spLocks/>
          </p:cNvSpPr>
          <p:nvPr/>
        </p:nvSpPr>
        <p:spPr>
          <a:xfrm>
            <a:off x="0" y="76200"/>
            <a:ext cx="4495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500" b="1" dirty="0"/>
              <a:t>Willow Creek Riparian Preserve</a:t>
            </a:r>
            <a:br>
              <a:rPr lang="en-US" sz="2500" b="1" u="sng" dirty="0"/>
            </a:br>
            <a:r>
              <a:rPr lang="en-US" sz="2500" b="1" dirty="0"/>
              <a:t>and the Future of           </a:t>
            </a:r>
            <a:r>
              <a:rPr lang="en-US" sz="2500" b="1" u="sng" dirty="0"/>
              <a:t>Ecological Balance</a:t>
            </a:r>
            <a:endParaRPr lang="en-US" sz="2500" u="sng" dirty="0"/>
          </a:p>
        </p:txBody>
      </p:sp>
      <p:sp>
        <p:nvSpPr>
          <p:cNvPr id="8" name="Content Placeholder 2">
            <a:extLst>
              <a:ext uri="{FF2B5EF4-FFF2-40B4-BE49-F238E27FC236}">
                <a16:creationId xmlns:a16="http://schemas.microsoft.com/office/drawing/2014/main" id="{69229AC8-719A-4B6B-8801-7ED6E9314920}"/>
              </a:ext>
            </a:extLst>
          </p:cNvPr>
          <p:cNvSpPr>
            <a:spLocks noGrp="1"/>
          </p:cNvSpPr>
          <p:nvPr>
            <p:ph idx="1"/>
          </p:nvPr>
        </p:nvSpPr>
        <p:spPr>
          <a:xfrm>
            <a:off x="152400" y="1417637"/>
            <a:ext cx="4343400" cy="5516563"/>
          </a:xfrm>
        </p:spPr>
        <p:txBody>
          <a:bodyPr>
            <a:normAutofit fontScale="62500" lnSpcReduction="20000"/>
          </a:bodyPr>
          <a:lstStyle/>
          <a:p>
            <a:pPr marL="0" indent="0">
              <a:buNone/>
            </a:pPr>
            <a:r>
              <a:rPr lang="en-US" sz="4000" b="1" u="sng" dirty="0">
                <a:solidFill>
                  <a:srgbClr val="0000FF"/>
                </a:solidFill>
              </a:rPr>
              <a:t>Ecological Balance</a:t>
            </a:r>
            <a:r>
              <a:rPr lang="en-US" sz="4000" b="1" dirty="0">
                <a:solidFill>
                  <a:srgbClr val="0000FF"/>
                </a:solidFill>
              </a:rPr>
              <a:t> has been defined as "a state of dynamic equilibrium within a community of organisms in which genetic, species, and ecosystem diversity remain relatively stable, subject to </a:t>
            </a:r>
            <a:r>
              <a:rPr lang="en-US" sz="4000" b="1" u="sng" dirty="0">
                <a:solidFill>
                  <a:srgbClr val="0000FF"/>
                </a:solidFill>
              </a:rPr>
              <a:t>gradual changes</a:t>
            </a:r>
            <a:r>
              <a:rPr lang="en-US" sz="4000" b="1" dirty="0">
                <a:solidFill>
                  <a:srgbClr val="0000FF"/>
                </a:solidFill>
              </a:rPr>
              <a:t> through natural succession." </a:t>
            </a:r>
          </a:p>
          <a:p>
            <a:pPr marL="0" indent="0">
              <a:buNone/>
            </a:pPr>
            <a:endParaRPr lang="en-US" dirty="0"/>
          </a:p>
          <a:p>
            <a:pPr marL="0" indent="0">
              <a:buNone/>
            </a:pPr>
            <a:r>
              <a:rPr lang="en-US" sz="3800" b="1" dirty="0"/>
              <a:t>SUMMARY:  </a:t>
            </a:r>
            <a:r>
              <a:rPr lang="en-US" sz="3800" dirty="0"/>
              <a:t>10 years post-fencing and 90% of identified threats excluded, eliminated, or under control within the Preserve.</a:t>
            </a:r>
          </a:p>
          <a:p>
            <a:pPr marL="0" indent="0">
              <a:buNone/>
            </a:pPr>
            <a:endParaRPr lang="en-US" dirty="0"/>
          </a:p>
          <a:p>
            <a:pPr marL="0" indent="0">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1000" t="-6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991600" cy="533400"/>
          </a:xfrm>
        </p:spPr>
        <p:txBody>
          <a:bodyPr>
            <a:noAutofit/>
          </a:bodyPr>
          <a:lstStyle/>
          <a:p>
            <a:br>
              <a:rPr lang="en-US" sz="2000" dirty="0"/>
            </a:br>
            <a:br>
              <a:rPr lang="en-US" sz="2000" dirty="0"/>
            </a:br>
            <a:br>
              <a:rPr lang="en-US" sz="2000" dirty="0"/>
            </a:br>
            <a:br>
              <a:rPr lang="en-US" sz="2000" dirty="0"/>
            </a:br>
            <a:endParaRPr lang="en-US" sz="2000" dirty="0"/>
          </a:p>
        </p:txBody>
      </p:sp>
      <p:sp>
        <p:nvSpPr>
          <p:cNvPr id="8" name="Title 1">
            <a:extLst>
              <a:ext uri="{FF2B5EF4-FFF2-40B4-BE49-F238E27FC236}">
                <a16:creationId xmlns:a16="http://schemas.microsoft.com/office/drawing/2014/main" id="{7A69361E-F11E-40ED-BBCA-0D4F8B10FE75}"/>
              </a:ext>
            </a:extLst>
          </p:cNvPr>
          <p:cNvSpPr txBox="1">
            <a:spLocks/>
          </p:cNvSpPr>
          <p:nvPr/>
        </p:nvSpPr>
        <p:spPr>
          <a:xfrm>
            <a:off x="0" y="76200"/>
            <a:ext cx="4495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500" b="1" dirty="0"/>
              <a:t>Willow Creek Riparian Preserve</a:t>
            </a:r>
            <a:br>
              <a:rPr lang="en-US" sz="2500" b="1" u="sng" dirty="0"/>
            </a:br>
            <a:r>
              <a:rPr lang="en-US" sz="2500" b="1" u="sng" dirty="0"/>
              <a:t>and Ecological Balance</a:t>
            </a:r>
            <a:endParaRPr lang="en-US" sz="2500" u="sng" dirty="0"/>
          </a:p>
        </p:txBody>
      </p:sp>
      <p:sp>
        <p:nvSpPr>
          <p:cNvPr id="9" name="Content Placeholder 2">
            <a:extLst>
              <a:ext uri="{FF2B5EF4-FFF2-40B4-BE49-F238E27FC236}">
                <a16:creationId xmlns:a16="http://schemas.microsoft.com/office/drawing/2014/main" id="{C92BE2C6-139F-46F2-ABE3-CABC17D4C905}"/>
              </a:ext>
            </a:extLst>
          </p:cNvPr>
          <p:cNvSpPr>
            <a:spLocks noGrp="1"/>
          </p:cNvSpPr>
          <p:nvPr>
            <p:ph idx="1"/>
          </p:nvPr>
        </p:nvSpPr>
        <p:spPr>
          <a:xfrm>
            <a:off x="152400" y="1447800"/>
            <a:ext cx="4343400" cy="4419600"/>
          </a:xfrm>
        </p:spPr>
        <p:txBody>
          <a:bodyPr>
            <a:normAutofit fontScale="70000" lnSpcReduction="20000"/>
          </a:bodyPr>
          <a:lstStyle/>
          <a:p>
            <a:pPr marL="0" indent="0">
              <a:buNone/>
            </a:pPr>
            <a:r>
              <a:rPr lang="en-US" b="1" dirty="0"/>
              <a:t>Q1:  </a:t>
            </a:r>
            <a:r>
              <a:rPr lang="en-US" dirty="0"/>
              <a:t>When will the Preserve reach a status of Ecological Balance, if this state even exists?  </a:t>
            </a:r>
          </a:p>
          <a:p>
            <a:pPr marL="0" indent="0">
              <a:buNone/>
            </a:pPr>
            <a:endParaRPr lang="en-US" dirty="0"/>
          </a:p>
          <a:p>
            <a:pPr marL="0" indent="0">
              <a:buNone/>
            </a:pPr>
            <a:r>
              <a:rPr lang="en-US" b="1" dirty="0"/>
              <a:t>A:  </a:t>
            </a:r>
            <a:r>
              <a:rPr lang="en-US" dirty="0"/>
              <a:t>We propose that at 10 years post-disturbance we have reached only a fraction of what could be the final equation of Ecological Balance.  </a:t>
            </a:r>
          </a:p>
          <a:p>
            <a:pPr marL="0" indent="0">
              <a:buNone/>
            </a:pPr>
            <a:endParaRPr lang="en-US" dirty="0"/>
          </a:p>
          <a:p>
            <a:pPr marL="0" indent="0">
              <a:buNone/>
            </a:pPr>
            <a:r>
              <a:rPr lang="en-US" b="1" dirty="0"/>
              <a:t>Q2:  </a:t>
            </a:r>
            <a:r>
              <a:rPr lang="en-US" dirty="0"/>
              <a:t>How do we continue to measure the balance in the decades to come and then who will determine, and at what scale, the actual Ecological Balance of the Preserve?</a:t>
            </a:r>
          </a:p>
          <a:p>
            <a:pPr marL="0" indent="0">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0" t="-22000" r="-2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991600" cy="533400"/>
          </a:xfrm>
        </p:spPr>
        <p:txBody>
          <a:bodyPr>
            <a:noAutofit/>
          </a:bodyPr>
          <a:lstStyle/>
          <a:p>
            <a:br>
              <a:rPr lang="en-US" sz="2000" dirty="0"/>
            </a:br>
            <a:br>
              <a:rPr lang="en-US" sz="2000" dirty="0"/>
            </a:br>
            <a:br>
              <a:rPr lang="en-US" sz="2000" dirty="0"/>
            </a:br>
            <a:br>
              <a:rPr lang="en-US" sz="2000" dirty="0"/>
            </a:br>
            <a:endParaRPr lang="en-US" sz="2000" dirty="0"/>
          </a:p>
        </p:txBody>
      </p:sp>
      <p:sp>
        <p:nvSpPr>
          <p:cNvPr id="4" name="Title 1">
            <a:extLst>
              <a:ext uri="{FF2B5EF4-FFF2-40B4-BE49-F238E27FC236}">
                <a16:creationId xmlns:a16="http://schemas.microsoft.com/office/drawing/2014/main" id="{9168BEA4-BEC8-4F8D-9AF6-B9B91DBD463A}"/>
              </a:ext>
            </a:extLst>
          </p:cNvPr>
          <p:cNvSpPr txBox="1">
            <a:spLocks/>
          </p:cNvSpPr>
          <p:nvPr/>
        </p:nvSpPr>
        <p:spPr>
          <a:xfrm>
            <a:off x="0" y="76200"/>
            <a:ext cx="4495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500" b="1" dirty="0"/>
              <a:t>Willow Creek Riparian Preserve</a:t>
            </a:r>
            <a:br>
              <a:rPr lang="en-US" sz="2500" b="1" u="sng" dirty="0"/>
            </a:br>
            <a:r>
              <a:rPr lang="en-US" sz="2500" b="1" u="sng" dirty="0"/>
              <a:t>and Ecological Balance</a:t>
            </a:r>
            <a:endParaRPr lang="en-US" sz="2500" u="sng" dirty="0"/>
          </a:p>
        </p:txBody>
      </p:sp>
      <p:sp>
        <p:nvSpPr>
          <p:cNvPr id="5" name="Content Placeholder 2">
            <a:extLst>
              <a:ext uri="{FF2B5EF4-FFF2-40B4-BE49-F238E27FC236}">
                <a16:creationId xmlns:a16="http://schemas.microsoft.com/office/drawing/2014/main" id="{FB227B2C-EB09-4FFF-9E19-4FD1438E6D57}"/>
              </a:ext>
            </a:extLst>
          </p:cNvPr>
          <p:cNvSpPr>
            <a:spLocks noGrp="1"/>
          </p:cNvSpPr>
          <p:nvPr>
            <p:ph idx="1"/>
          </p:nvPr>
        </p:nvSpPr>
        <p:spPr>
          <a:xfrm>
            <a:off x="152400" y="1265237"/>
            <a:ext cx="4343400" cy="5516563"/>
          </a:xfrm>
        </p:spPr>
        <p:txBody>
          <a:bodyPr>
            <a:normAutofit fontScale="70000" lnSpcReduction="20000"/>
          </a:bodyPr>
          <a:lstStyle/>
          <a:p>
            <a:pPr marL="0" indent="0">
              <a:buNone/>
            </a:pPr>
            <a:r>
              <a:rPr lang="en-US" b="1" dirty="0"/>
              <a:t>Q3:  </a:t>
            </a:r>
            <a:r>
              <a:rPr lang="en-US" dirty="0"/>
              <a:t>Is Ecological Balance even possible given the predicted affects of Climate Change?  </a:t>
            </a:r>
          </a:p>
          <a:p>
            <a:pPr marL="0" indent="0">
              <a:buNone/>
            </a:pPr>
            <a:endParaRPr lang="en-US" dirty="0"/>
          </a:p>
          <a:p>
            <a:pPr marL="0" indent="0">
              <a:buNone/>
            </a:pPr>
            <a:r>
              <a:rPr lang="en-US" b="1" dirty="0"/>
              <a:t>A:  </a:t>
            </a:r>
            <a:r>
              <a:rPr lang="en-US" dirty="0"/>
              <a:t>We propose that the extent of the Preserve be enlarged to create additional adjoining refugia where possible.  </a:t>
            </a:r>
          </a:p>
          <a:p>
            <a:pPr marL="0" indent="0">
              <a:buNone/>
            </a:pPr>
            <a:endParaRPr lang="en-US" dirty="0"/>
          </a:p>
          <a:p>
            <a:pPr marL="0" indent="0">
              <a:buNone/>
            </a:pPr>
            <a:r>
              <a:rPr lang="en-US" dirty="0"/>
              <a:t>As wildlife migratory shifts, dispersals, and range extensions occur, habitats should be available to provide temporary or permanent life history functions such as thermal cover, roosting, nesting, denning, bedding, foraging, and water resources.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70317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248400"/>
          </a:xfrm>
        </p:spPr>
        <p:txBody>
          <a:bodyPr>
            <a:normAutofit/>
          </a:bodyPr>
          <a:lstStyle/>
          <a:p>
            <a:pPr algn="ctr">
              <a:buNone/>
            </a:pPr>
            <a:r>
              <a:rPr lang="en-US" b="1" dirty="0">
                <a:solidFill>
                  <a:schemeClr val="accent2">
                    <a:lumMod val="50000"/>
                  </a:schemeClr>
                </a:solidFill>
                <a:latin typeface="Calibri Light" pitchFamily="34" charset="0"/>
                <a:cs typeface="Calibri Light" pitchFamily="34" charset="0"/>
              </a:rPr>
              <a:t>                       </a:t>
            </a:r>
            <a:r>
              <a:rPr lang="en-US" b="1" u="sng" dirty="0">
                <a:solidFill>
                  <a:schemeClr val="accent2">
                    <a:lumMod val="50000"/>
                  </a:schemeClr>
                </a:solidFill>
                <a:latin typeface="Calibri Light" pitchFamily="34" charset="0"/>
                <a:cs typeface="Calibri Light" pitchFamily="34" charset="0"/>
              </a:rPr>
              <a:t>Contact:</a:t>
            </a:r>
          </a:p>
          <a:p>
            <a:pPr algn="ctr">
              <a:buNone/>
            </a:pPr>
            <a:r>
              <a:rPr lang="en-US" sz="2800" b="1" dirty="0">
                <a:solidFill>
                  <a:schemeClr val="accent2">
                    <a:lumMod val="50000"/>
                  </a:schemeClr>
                </a:solidFill>
                <a:latin typeface="Calibri Light" pitchFamily="34" charset="0"/>
                <a:cs typeface="Calibri Light" pitchFamily="34" charset="0"/>
              </a:rPr>
              <a:t>                           Julie Alpert </a:t>
            </a:r>
          </a:p>
          <a:p>
            <a:pPr algn="ctr">
              <a:buNone/>
            </a:pPr>
            <a:r>
              <a:rPr lang="en-US" sz="2800" b="1" dirty="0">
                <a:solidFill>
                  <a:schemeClr val="accent2">
                    <a:lumMod val="50000"/>
                  </a:schemeClr>
                </a:solidFill>
                <a:latin typeface="Calibri Light" pitchFamily="34" charset="0"/>
                <a:cs typeface="Calibri Light" pitchFamily="34" charset="0"/>
              </a:rPr>
              <a:t>                                 </a:t>
            </a:r>
            <a:r>
              <a:rPr lang="en-US" sz="2600" b="1" u="sng" dirty="0">
                <a:solidFill>
                  <a:schemeClr val="accent2">
                    <a:lumMod val="50000"/>
                  </a:schemeClr>
                </a:solidFill>
                <a:latin typeface="Calibri Light" pitchFamily="34" charset="0"/>
                <a:cs typeface="Calibri Light" pitchFamily="34" charset="0"/>
              </a:rPr>
              <a:t>Willow Creek Environmental Consulting, LLC</a:t>
            </a:r>
          </a:p>
          <a:p>
            <a:pPr algn="ctr">
              <a:buNone/>
            </a:pPr>
            <a:r>
              <a:rPr lang="en-US" sz="2800" b="1" dirty="0">
                <a:solidFill>
                  <a:schemeClr val="accent2">
                    <a:lumMod val="50000"/>
                  </a:schemeClr>
                </a:solidFill>
                <a:latin typeface="Calibri Light" pitchFamily="34" charset="0"/>
                <a:cs typeface="Calibri Light" pitchFamily="34" charset="0"/>
              </a:rPr>
              <a:t>                            928-692-6501</a:t>
            </a:r>
          </a:p>
          <a:p>
            <a:pPr algn="ctr">
              <a:buNone/>
            </a:pPr>
            <a:endParaRPr lang="en-US" sz="1800" b="1" dirty="0">
              <a:solidFill>
                <a:schemeClr val="accent2">
                  <a:lumMod val="50000"/>
                </a:schemeClr>
              </a:solidFill>
              <a:latin typeface="Calibri Light" pitchFamily="34" charset="0"/>
              <a:cs typeface="Calibri Light" pitchFamily="34" charset="0"/>
            </a:endParaRPr>
          </a:p>
          <a:p>
            <a:pPr algn="ctr">
              <a:buNone/>
            </a:pPr>
            <a:r>
              <a:rPr lang="en-US" sz="2800" b="1" dirty="0">
                <a:solidFill>
                  <a:schemeClr val="accent2">
                    <a:lumMod val="50000"/>
                  </a:schemeClr>
                </a:solidFill>
                <a:latin typeface="Calibri Light" pitchFamily="34" charset="0"/>
                <a:cs typeface="Calibri Light" pitchFamily="34" charset="0"/>
              </a:rPr>
              <a:t>E-mail:  </a:t>
            </a:r>
            <a:r>
              <a:rPr lang="en-US" sz="2800" b="1" dirty="0">
                <a:solidFill>
                  <a:srgbClr val="0000FF"/>
                </a:solidFill>
                <a:latin typeface="Calibri Light" pitchFamily="34" charset="0"/>
                <a:cs typeface="Calibri Light" pitchFamily="34" charset="0"/>
                <a:hlinkClick r:id="rId3">
                  <a:extLst>
                    <a:ext uri="{A12FA001-AC4F-418D-AE19-62706E023703}">
                      <ahyp:hlinkClr xmlns:ahyp="http://schemas.microsoft.com/office/drawing/2018/hyperlinkcolor" val="tx"/>
                    </a:ext>
                  </a:extLst>
                </a:hlinkClick>
              </a:rPr>
              <a:t>jalpert@willowcreekenviro.com</a:t>
            </a:r>
            <a:endParaRPr lang="en-US" sz="2800" b="1" dirty="0">
              <a:solidFill>
                <a:srgbClr val="0000FF"/>
              </a:solidFill>
              <a:latin typeface="Calibri Light" pitchFamily="34" charset="0"/>
              <a:cs typeface="Calibri Light" pitchFamily="34" charset="0"/>
            </a:endParaRPr>
          </a:p>
          <a:p>
            <a:pPr algn="ctr">
              <a:buNone/>
            </a:pPr>
            <a:endParaRPr lang="en-US" sz="1800" b="1" dirty="0">
              <a:solidFill>
                <a:srgbClr val="0000FF"/>
              </a:solidFill>
              <a:latin typeface="Calibri Light" pitchFamily="34" charset="0"/>
              <a:cs typeface="Calibri Light" pitchFamily="34" charset="0"/>
            </a:endParaRPr>
          </a:p>
          <a:p>
            <a:pPr algn="ctr">
              <a:buNone/>
            </a:pPr>
            <a:r>
              <a:rPr lang="en-US" sz="2500" b="1" dirty="0">
                <a:latin typeface="Calibri Light" pitchFamily="34" charset="0"/>
                <a:cs typeface="Calibri Light" pitchFamily="34" charset="0"/>
              </a:rPr>
              <a:t>www.</a:t>
            </a:r>
            <a:r>
              <a:rPr lang="en-US" sz="2500" b="1" dirty="0">
                <a:solidFill>
                  <a:srgbClr val="0000FF"/>
                </a:solidFill>
                <a:latin typeface="Calibri Light" pitchFamily="34" charset="0"/>
                <a:cs typeface="Calibri Light" pitchFamily="34" charset="0"/>
              </a:rPr>
              <a:t>willow</a:t>
            </a:r>
            <a:r>
              <a:rPr lang="en-US" sz="2500" b="1" dirty="0">
                <a:latin typeface="Calibri Light" pitchFamily="34" charset="0"/>
                <a:cs typeface="Calibri Light" pitchFamily="34" charset="0"/>
              </a:rPr>
              <a:t>creek</a:t>
            </a:r>
            <a:r>
              <a:rPr lang="en-US" sz="2500" b="1" dirty="0">
                <a:solidFill>
                  <a:srgbClr val="0000FF"/>
                </a:solidFill>
                <a:latin typeface="Calibri Light" pitchFamily="34" charset="0"/>
                <a:cs typeface="Calibri Light" pitchFamily="34" charset="0"/>
              </a:rPr>
              <a:t>environmental</a:t>
            </a:r>
            <a:r>
              <a:rPr lang="en-US" sz="2500" b="1" dirty="0">
                <a:latin typeface="Calibri Light" pitchFamily="34" charset="0"/>
                <a:cs typeface="Calibri Light" pitchFamily="34" charset="0"/>
              </a:rPr>
              <a:t>consulting</a:t>
            </a:r>
            <a:r>
              <a:rPr lang="en-US" sz="2500" b="1" dirty="0">
                <a:solidFill>
                  <a:srgbClr val="0000FF"/>
                </a:solidFill>
                <a:latin typeface="Calibri Light" pitchFamily="34" charset="0"/>
                <a:cs typeface="Calibri Light" pitchFamily="34" charset="0"/>
              </a:rPr>
              <a:t>org.wordpress.com</a:t>
            </a:r>
          </a:p>
          <a:p>
            <a:pPr algn="ctr">
              <a:buNone/>
            </a:pPr>
            <a:endParaRPr lang="en-US" sz="1800" b="1" u="sng" dirty="0">
              <a:solidFill>
                <a:schemeClr val="accent2">
                  <a:lumMod val="50000"/>
                </a:schemeClr>
              </a:solidFill>
              <a:latin typeface="Calibri Light" pitchFamily="34" charset="0"/>
              <a:cs typeface="Calibri Light" pitchFamily="34" charset="0"/>
            </a:endParaRPr>
          </a:p>
          <a:p>
            <a:pPr algn="ctr">
              <a:buNone/>
            </a:pPr>
            <a:r>
              <a:rPr lang="en-US" b="1" u="sng" dirty="0">
                <a:solidFill>
                  <a:schemeClr val="accent2">
                    <a:lumMod val="50000"/>
                  </a:schemeClr>
                </a:solidFill>
                <a:latin typeface="Californian FB" panose="0207040306080B030204" pitchFamily="18" charset="0"/>
                <a:cs typeface="Calibri Light" pitchFamily="34" charset="0"/>
              </a:rPr>
              <a:t>VOLUNTEER </a:t>
            </a:r>
          </a:p>
          <a:p>
            <a:pPr algn="ctr">
              <a:buNone/>
            </a:pPr>
            <a:r>
              <a:rPr lang="en-US" b="1" u="sng" dirty="0">
                <a:solidFill>
                  <a:schemeClr val="accent2">
                    <a:lumMod val="50000"/>
                  </a:schemeClr>
                </a:solidFill>
                <a:latin typeface="Californian FB" panose="0207040306080B030204" pitchFamily="18" charset="0"/>
                <a:cs typeface="Calibri Light" pitchFamily="34" charset="0"/>
              </a:rPr>
              <a:t>CONDUCT  SCIENTIFIC  STUDIES</a:t>
            </a:r>
          </a:p>
          <a:p>
            <a:pPr algn="ctr">
              <a:buNone/>
            </a:pPr>
            <a:r>
              <a:rPr lang="en-US" sz="2900" b="1" u="sng" dirty="0">
                <a:solidFill>
                  <a:schemeClr val="accent2">
                    <a:lumMod val="50000"/>
                  </a:schemeClr>
                </a:solidFill>
                <a:latin typeface="Californian FB" panose="0207040306080B030204" pitchFamily="18" charset="0"/>
                <a:cs typeface="Calibri Light" pitchFamily="34" charset="0"/>
              </a:rPr>
              <a:t>GAIN EXPERIENCE IN FIELD DATA COLLECTION</a:t>
            </a:r>
          </a:p>
        </p:txBody>
      </p:sp>
      <p:pic>
        <p:nvPicPr>
          <p:cNvPr id="4" name="Picture 3" descr="A dog standing next to a tree&#10;&#10;Description automatically generated">
            <a:extLst>
              <a:ext uri="{FF2B5EF4-FFF2-40B4-BE49-F238E27FC236}">
                <a16:creationId xmlns:a16="http://schemas.microsoft.com/office/drawing/2014/main" id="{7C30F95F-529B-443A-B169-685D394380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5307"/>
          <a:stretch/>
        </p:blipFill>
        <p:spPr>
          <a:xfrm>
            <a:off x="228600" y="240792"/>
            <a:ext cx="2645980" cy="1981200"/>
          </a:xfrm>
          <a:prstGeom prst="rect">
            <a:avLst/>
          </a:prstGeom>
          <a:ln w="25400">
            <a:solidFill>
              <a:schemeClr val="accent4">
                <a:lumMod val="75000"/>
              </a:schemeClr>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4791</TotalTime>
  <Words>721</Words>
  <Application>Microsoft Office PowerPoint</Application>
  <PresentationFormat>On-screen Show (4:3)</PresentationFormat>
  <Paragraphs>214</Paragraphs>
  <Slides>25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Californian FB</vt:lpstr>
      <vt:lpstr>Wingdings</vt:lpstr>
      <vt:lpstr>Office Theme</vt:lpstr>
      <vt:lpstr>Long-term passive and active management, data collection and trends, of a high desert riparian and upland preserve in southeastern Mohave County, Arizona </vt:lpstr>
      <vt:lpstr>Willow Creek Riparian Preserve a Primer on a Decade of Post-Disturbance Gains after 160 Years of Livestock Grazing </vt:lpstr>
      <vt:lpstr>Willow Creek Riparian Preserve</vt:lpstr>
      <vt:lpstr>PowerPoint Presentation</vt:lpstr>
      <vt:lpstr>Willow Creek Riparian Preserve</vt:lpstr>
      <vt:lpstr>Willow Creek Riparian Preserve</vt:lpstr>
      <vt:lpstr>PowerPoint Presentation</vt:lpstr>
      <vt:lpstr>PowerPoint Presentation</vt:lpstr>
      <vt:lpstr>PowerPoint Presentation</vt:lpstr>
      <vt:lpstr>PowerPoint Presentation</vt:lpstr>
      <vt:lpstr>PowerPoint Presentation</vt:lpstr>
      <vt:lpstr>PowerPoint Presentation</vt:lpstr>
      <vt:lpstr>Willow Creek Riparian Preserve WILDLIFE – Current Count</vt:lpstr>
      <vt:lpstr>Willow Creek Riparian Preserve WILDLIFE Trends – REPTILES (20 species)</vt:lpstr>
      <vt:lpstr>Willow Creek Riparian Preserve WILDLIFE Trends – AMPHIBIANS (7 Species)</vt:lpstr>
      <vt:lpstr>Willow Creek Riparian Preserve WILDLIFE Trends – MAMMALS (40 Species)</vt:lpstr>
      <vt:lpstr>Willow Creek Riparian Preserve Small Mammal Trapping Results (raw data)</vt:lpstr>
      <vt:lpstr>Willow Creek Riparian Preserve  WILDLIFE Trends - BIRDS</vt:lpstr>
      <vt:lpstr> WILDLIFE Trends - BIRDS</vt:lpstr>
      <vt:lpstr> WILDLIFE Trends - BIRDS</vt:lpstr>
      <vt:lpstr>Willow Creek Riparian Preserve</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Willow Creek</dc:creator>
  <cp:lastModifiedBy>Julie</cp:lastModifiedBy>
  <cp:revision>564</cp:revision>
  <cp:lastPrinted>2019-06-27T01:16:00Z</cp:lastPrinted>
  <dcterms:created xsi:type="dcterms:W3CDTF">2017-12-05T22:21:04Z</dcterms:created>
  <dcterms:modified xsi:type="dcterms:W3CDTF">2019-06-27T04:01:02Z</dcterms:modified>
</cp:coreProperties>
</file>